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</p:sldMasterIdLst>
  <p:notesMasterIdLst>
    <p:notesMasterId r:id="rId52"/>
  </p:notesMasterIdLst>
  <p:handoutMasterIdLst>
    <p:handoutMasterId r:id="rId53"/>
  </p:handoutMasterIdLst>
  <p:sldIdLst>
    <p:sldId id="293" r:id="rId3"/>
    <p:sldId id="343" r:id="rId4"/>
    <p:sldId id="407" r:id="rId5"/>
    <p:sldId id="465" r:id="rId6"/>
    <p:sldId id="468" r:id="rId7"/>
    <p:sldId id="467" r:id="rId8"/>
    <p:sldId id="470" r:id="rId9"/>
    <p:sldId id="410" r:id="rId10"/>
    <p:sldId id="463" r:id="rId11"/>
    <p:sldId id="464" r:id="rId12"/>
    <p:sldId id="436" r:id="rId13"/>
    <p:sldId id="445" r:id="rId14"/>
    <p:sldId id="452" r:id="rId15"/>
    <p:sldId id="457" r:id="rId16"/>
    <p:sldId id="338" r:id="rId17"/>
    <p:sldId id="334" r:id="rId18"/>
    <p:sldId id="472" r:id="rId19"/>
    <p:sldId id="330" r:id="rId20"/>
    <p:sldId id="349" r:id="rId21"/>
    <p:sldId id="377" r:id="rId22"/>
    <p:sldId id="438" r:id="rId23"/>
    <p:sldId id="307" r:id="rId24"/>
    <p:sldId id="355" r:id="rId25"/>
    <p:sldId id="385" r:id="rId26"/>
    <p:sldId id="387" r:id="rId27"/>
    <p:sldId id="388" r:id="rId28"/>
    <p:sldId id="451" r:id="rId29"/>
    <p:sldId id="379" r:id="rId30"/>
    <p:sldId id="352" r:id="rId31"/>
    <p:sldId id="469" r:id="rId32"/>
    <p:sldId id="454" r:id="rId33"/>
    <p:sldId id="426" r:id="rId34"/>
    <p:sldId id="427" r:id="rId35"/>
    <p:sldId id="428" r:id="rId36"/>
    <p:sldId id="440" r:id="rId37"/>
    <p:sldId id="441" r:id="rId38"/>
    <p:sldId id="461" r:id="rId39"/>
    <p:sldId id="443" r:id="rId40"/>
    <p:sldId id="462" r:id="rId41"/>
    <p:sldId id="430" r:id="rId42"/>
    <p:sldId id="431" r:id="rId43"/>
    <p:sldId id="432" r:id="rId44"/>
    <p:sldId id="433" r:id="rId45"/>
    <p:sldId id="435" r:id="rId46"/>
    <p:sldId id="471" r:id="rId47"/>
    <p:sldId id="402" r:id="rId48"/>
    <p:sldId id="412" r:id="rId49"/>
    <p:sldId id="413" r:id="rId50"/>
    <p:sldId id="372" r:id="rId51"/>
  </p:sldIdLst>
  <p:sldSz cx="9144000" cy="6858000" type="screen4x3"/>
  <p:notesSz cx="6797675" cy="9926638"/>
  <p:defaultTextStyle>
    <a:defPPr>
      <a:defRPr lang="fr-FR"/>
    </a:defPPr>
    <a:lvl1pPr algn="ctr" rtl="0" fontAlgn="base">
      <a:spcBef>
        <a:spcPct val="0"/>
      </a:spcBef>
      <a:spcAft>
        <a:spcPct val="0"/>
      </a:spcAft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sabelle DORDOIGNE" initials="ID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FF6699"/>
    <a:srgbClr val="CC9900"/>
    <a:srgbClr val="EC2712"/>
    <a:srgbClr val="FFCC66"/>
    <a:srgbClr val="E3FFBD"/>
    <a:srgbClr val="FDFFE1"/>
    <a:srgbClr val="FFCC00"/>
    <a:srgbClr val="B9CDE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8" autoAdjust="0"/>
    <p:restoredTop sz="98795" autoAdjust="0"/>
  </p:normalViewPr>
  <p:slideViewPr>
    <p:cSldViewPr>
      <p:cViewPr varScale="1">
        <p:scale>
          <a:sx n="76" d="100"/>
          <a:sy n="76" d="100"/>
        </p:scale>
        <p:origin x="150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Feuille_de_calcul_Microsoft_Excel4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438271604938271"/>
          <c:y val="2.2177861164640173E-2"/>
          <c:w val="0.80555555555555558"/>
          <c:h val="0.83849413118272431"/>
        </c:manualLayout>
      </c:layout>
      <c:lineChart>
        <c:grouping val="standard"/>
        <c:varyColors val="0"/>
        <c:ser>
          <c:idx val="0"/>
          <c:order val="0"/>
          <c:tx>
            <c:strRef>
              <c:f>'2022'!$D$12</c:f>
              <c:strCache>
                <c:ptCount val="1"/>
                <c:pt idx="0">
                  <c:v>Tribunal Le Mans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'2022'!$E$11:$I$11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'2022'!$E$12:$I$12</c:f>
              <c:numCache>
                <c:formatCode>General</c:formatCode>
                <c:ptCount val="5"/>
                <c:pt idx="0">
                  <c:v>658</c:v>
                </c:pt>
                <c:pt idx="1">
                  <c:v>686</c:v>
                </c:pt>
                <c:pt idx="2">
                  <c:v>691</c:v>
                </c:pt>
                <c:pt idx="3">
                  <c:v>726</c:v>
                </c:pt>
                <c:pt idx="4">
                  <c:v>732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C5-4B11-A839-2C39AD73EE27}"/>
            </c:ext>
          </c:extLst>
        </c:ser>
        <c:ser>
          <c:idx val="1"/>
          <c:order val="1"/>
          <c:tx>
            <c:strRef>
              <c:f>'2022'!$D$13</c:f>
              <c:strCache>
                <c:ptCount val="1"/>
                <c:pt idx="0">
                  <c:v>Tribunal La Flèche</c:v>
                </c:pt>
              </c:strCache>
            </c:strRef>
          </c:tx>
          <c:spPr>
            <a:ln w="19050" cap="rnd" cmpd="sng" algn="ctr">
              <a:solidFill>
                <a:schemeClr val="accent2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'2022'!$E$11:$I$11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'2022'!$E$13:$I$13</c:f>
              <c:numCache>
                <c:formatCode>General</c:formatCode>
                <c:ptCount val="5"/>
                <c:pt idx="0">
                  <c:v>266</c:v>
                </c:pt>
                <c:pt idx="1">
                  <c:v>284</c:v>
                </c:pt>
                <c:pt idx="2">
                  <c:v>292</c:v>
                </c:pt>
                <c:pt idx="3">
                  <c:v>290</c:v>
                </c:pt>
                <c:pt idx="4">
                  <c:v>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4C5-4B11-A839-2C39AD73EE27}"/>
            </c:ext>
          </c:extLst>
        </c:ser>
        <c:ser>
          <c:idx val="2"/>
          <c:order val="2"/>
          <c:tx>
            <c:strRef>
              <c:f>'2022'!$D$14</c:f>
              <c:strCache>
                <c:ptCount val="1"/>
                <c:pt idx="0">
                  <c:v>Autres tribunaux</c:v>
                </c:pt>
              </c:strCache>
            </c:strRef>
          </c:tx>
          <c:spPr>
            <a:ln w="19050" cap="rnd" cmpd="sng" algn="ctr">
              <a:solidFill>
                <a:schemeClr val="accent3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3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'2022'!$E$11:$I$11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'2022'!$E$14:$I$14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4C5-4B11-A839-2C39AD73EE2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61108216"/>
        <c:axId val="761109528"/>
      </c:lineChart>
      <c:catAx>
        <c:axId val="761108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761109528"/>
        <c:crosses val="autoZero"/>
        <c:auto val="1"/>
        <c:lblAlgn val="ctr"/>
        <c:lblOffset val="100"/>
        <c:noMultiLvlLbl val="0"/>
      </c:catAx>
      <c:valAx>
        <c:axId val="7611095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6110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</c:legendEntry>
      <c:layout>
        <c:manualLayout>
          <c:xMode val="edge"/>
          <c:yMode val="edge"/>
          <c:x val="2.0504034217944975E-3"/>
          <c:y val="5.3932108751595598E-2"/>
          <c:w val="0.15330647905122971"/>
          <c:h val="0.925142716050080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rgbClr val="FFCC66"/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822482259162048"/>
          <c:y val="8.9078028055184985E-2"/>
          <c:w val="0.55422936716243798"/>
          <c:h val="0.86775152904791508"/>
        </c:manualLayout>
      </c:layout>
      <c:pieChart>
        <c:varyColors val="1"/>
        <c:ser>
          <c:idx val="0"/>
          <c:order val="0"/>
          <c:tx>
            <c:strRef>
              <c:f>'2022'!$C$60</c:f>
              <c:strCache>
                <c:ptCount val="1"/>
                <c:pt idx="0">
                  <c:v>Nombres de nouvelles mesures</c:v>
                </c:pt>
              </c:strCache>
            </c:strRef>
          </c:tx>
          <c:explosion val="10"/>
          <c:dPt>
            <c:idx val="0"/>
            <c:bubble3D val="0"/>
            <c:explosion val="6"/>
            <c:spPr>
              <a:solidFill>
                <a:srgbClr val="FF993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FEC-441A-B279-84076F978E91}"/>
              </c:ext>
            </c:extLst>
          </c:dPt>
          <c:dPt>
            <c:idx val="1"/>
            <c:bubble3D val="0"/>
            <c:explosion val="0"/>
            <c:spPr>
              <a:solidFill>
                <a:srgbClr val="0070C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FEC-441A-B279-84076F978E91}"/>
              </c:ext>
            </c:extLst>
          </c:dPt>
          <c:dPt>
            <c:idx val="2"/>
            <c:bubble3D val="0"/>
            <c:explosion val="2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FEC-441A-B279-84076F978E91}"/>
              </c:ext>
            </c:extLst>
          </c:dPt>
          <c:dLbls>
            <c:dLbl>
              <c:idx val="0"/>
              <c:layout>
                <c:manualLayout>
                  <c:x val="4.7222222222222221E-2"/>
                  <c:y val="-2.777777777777777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1" i="0" u="none" strike="noStrike" kern="1200" spc="0" baseline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5D933F2-7776-46A6-ACD9-240859BED13E}" type="CATEGORYNAME">
                      <a:rPr lang="en-US" sz="2400">
                        <a:solidFill>
                          <a:srgbClr val="FF9933"/>
                        </a:solidFill>
                        <a:latin typeface="+mn-lt"/>
                      </a:rPr>
                      <a:pPr>
                        <a:defRPr sz="2400">
                          <a:solidFill>
                            <a:schemeClr val="accent1">
                              <a:lumMod val="75000"/>
                            </a:schemeClr>
                          </a:solidFill>
                        </a:defRPr>
                      </a:pPr>
                      <a:t>[NOM DE CATÉGORIE]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spc="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FEC-441A-B279-84076F978E91}"/>
                </c:ext>
              </c:extLst>
            </c:dLbl>
            <c:dLbl>
              <c:idx val="1"/>
              <c:layout>
                <c:manualLayout>
                  <c:x val="-2.1205068035113114E-2"/>
                  <c:y val="-4.8323773850826417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1" i="0" u="none" strike="noStrike" kern="1200" spc="0" baseline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20C2EEF-5B81-4FE6-8DA7-88A5146A35B1}" type="CATEGORYNAME">
                      <a:rPr lang="en-US" sz="2400">
                        <a:latin typeface="+mn-lt"/>
                      </a:rPr>
                      <a:pPr>
                        <a:defRPr sz="2400">
                          <a:solidFill>
                            <a:schemeClr val="accent1">
                              <a:lumMod val="75000"/>
                            </a:schemeClr>
                          </a:solidFill>
                        </a:defRPr>
                      </a:pPr>
                      <a:t>[NOM DE CATÉGORIE]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spc="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FEC-441A-B279-84076F978E91}"/>
                </c:ext>
              </c:extLst>
            </c:dLbl>
            <c:dLbl>
              <c:idx val="2"/>
              <c:layout>
                <c:manualLayout>
                  <c:x val="-3.0555421891707974E-2"/>
                  <c:y val="1.812141762504590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400" b="1" i="0" u="none" strike="noStrike" kern="1200" spc="0" baseline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50CDD1E-69BA-43DE-B844-E81C9ED7B9A0}" type="CATEGORYNAME">
                      <a:rPr lang="en-US" sz="240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rPr>
                      <a:pPr>
                        <a:defRPr sz="2400">
                          <a:solidFill>
                            <a:schemeClr val="accent1">
                              <a:lumMod val="75000"/>
                            </a:schemeClr>
                          </a:solidFill>
                        </a:defRPr>
                      </a:pPr>
                      <a:t>[NOM DE CATÉGORIE]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spc="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56938368815006"/>
                      <c:h val="0.1776317241389807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FEC-441A-B279-84076F978E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spc="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'2022'!$B$61:$B$63</c:f>
              <c:strCache>
                <c:ptCount val="3"/>
                <c:pt idx="0">
                  <c:v>Nouvelles mesures</c:v>
                </c:pt>
                <c:pt idx="1">
                  <c:v>Transferts de la famille</c:v>
                </c:pt>
                <c:pt idx="2">
                  <c:v>Transferts autres DMJPM</c:v>
                </c:pt>
              </c:strCache>
            </c:strRef>
          </c:cat>
          <c:val>
            <c:numRef>
              <c:f>'2022'!$C$61:$C$63</c:f>
              <c:numCache>
                <c:formatCode>General</c:formatCode>
                <c:ptCount val="3"/>
                <c:pt idx="0">
                  <c:v>58</c:v>
                </c:pt>
                <c:pt idx="1">
                  <c:v>2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FEC-441A-B279-84076F978E91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28827998076581"/>
          <c:y val="0.11123362024102586"/>
          <c:w val="0.55767548763329899"/>
          <c:h val="0.82394573117606817"/>
        </c:manualLayout>
      </c:layout>
      <c:pieChart>
        <c:varyColors val="1"/>
        <c:ser>
          <c:idx val="0"/>
          <c:order val="0"/>
          <c:tx>
            <c:strRef>
              <c:f>'2022'!$C$80</c:f>
              <c:strCache>
                <c:ptCount val="1"/>
                <c:pt idx="0">
                  <c:v>Nombres de fin de mesures</c:v>
                </c:pt>
              </c:strCache>
            </c:strRef>
          </c:tx>
          <c:dPt>
            <c:idx val="0"/>
            <c:bubble3D val="0"/>
            <c:explosion val="7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A01-4CF4-8B22-22324623576C}"/>
              </c:ext>
            </c:extLst>
          </c:dPt>
          <c:dPt>
            <c:idx val="1"/>
            <c:bubble3D val="0"/>
            <c:explosion val="3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A01-4CF4-8B22-22324623576C}"/>
              </c:ext>
            </c:extLst>
          </c:dPt>
          <c:dPt>
            <c:idx val="2"/>
            <c:bubble3D val="0"/>
            <c:explosion val="3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A01-4CF4-8B22-22324623576C}"/>
              </c:ext>
            </c:extLst>
          </c:dPt>
          <c:dPt>
            <c:idx val="3"/>
            <c:bubble3D val="0"/>
            <c:explosion val="9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A01-4CF4-8B22-22324623576C}"/>
              </c:ext>
            </c:extLst>
          </c:dPt>
          <c:dPt>
            <c:idx val="4"/>
            <c:bubble3D val="0"/>
            <c:explosion val="5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A01-4CF4-8B22-22324623576C}"/>
              </c:ext>
            </c:extLst>
          </c:dPt>
          <c:dLbls>
            <c:dLbl>
              <c:idx val="0"/>
              <c:layout>
                <c:manualLayout>
                  <c:x val="4.0838113857947562E-2"/>
                  <c:y val="-2.69453085459640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A01-4CF4-8B22-22324623576C}"/>
                </c:ext>
              </c:extLst>
            </c:dLbl>
            <c:dLbl>
              <c:idx val="1"/>
              <c:layout>
                <c:manualLayout>
                  <c:x val="-2.827254036319456E-2"/>
                  <c:y val="1.22478675208928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37EAC25-4396-489C-9997-920E9F1ED3E2}" type="CATEGORYNAME">
                      <a:rPr lang="en-US" sz="2400" smtClean="0">
                        <a:latin typeface="+mn-lt"/>
                      </a:rPr>
                      <a:pPr>
                        <a:defRPr sz="24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2400" dirty="0" smtClean="0">
                        <a:latin typeface="+mn-lt"/>
                      </a:rPr>
                      <a:t>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A01-4CF4-8B22-22324623576C}"/>
                </c:ext>
              </c:extLst>
            </c:dLbl>
            <c:dLbl>
              <c:idx val="2"/>
              <c:layout>
                <c:manualLayout>
                  <c:x val="-1.4136270181597271E-2"/>
                  <c:y val="4.551047690607476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400" dirty="0" err="1" smtClean="0">
                        <a:latin typeface="+mn-lt"/>
                      </a:rPr>
                      <a:t>Transferts</a:t>
                    </a:r>
                    <a:r>
                      <a:rPr lang="en-US" sz="2400" baseline="0" dirty="0" smtClean="0">
                        <a:latin typeface="+mn-lt"/>
                      </a:rPr>
                      <a:t> </a:t>
                    </a:r>
                    <a:r>
                      <a:rPr lang="en-US" sz="2400" baseline="0" dirty="0" err="1" smtClean="0">
                        <a:latin typeface="+mn-lt"/>
                      </a:rPr>
                      <a:t>vers</a:t>
                    </a:r>
                    <a:r>
                      <a:rPr lang="en-US" sz="2400" baseline="0" dirty="0" smtClean="0">
                        <a:latin typeface="+mn-lt"/>
                      </a:rPr>
                      <a:t> </a:t>
                    </a:r>
                    <a:r>
                      <a:rPr lang="en-US" sz="2400" baseline="0" dirty="0" err="1" smtClean="0">
                        <a:latin typeface="+mn-lt"/>
                      </a:rPr>
                      <a:t>autres</a:t>
                    </a:r>
                    <a:r>
                      <a:rPr lang="en-US" sz="2400" baseline="0" dirty="0" smtClean="0">
                        <a:latin typeface="+mn-lt"/>
                      </a:rPr>
                      <a:t> </a:t>
                    </a:r>
                    <a:r>
                      <a:rPr lang="en-US" sz="2400" baseline="0" dirty="0" err="1" smtClean="0">
                        <a:latin typeface="+mn-lt"/>
                      </a:rPr>
                      <a:t>mandataires</a:t>
                    </a:r>
                    <a:endParaRPr lang="en-US" sz="2400" dirty="0">
                      <a:latin typeface="+mn-lt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460962621871222"/>
                      <c:h val="0.2265417146632830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A01-4CF4-8B22-22324623576C}"/>
                </c:ext>
              </c:extLst>
            </c:dLbl>
            <c:dLbl>
              <c:idx val="3"/>
              <c:layout>
                <c:manualLayout>
                  <c:x val="-4.3979507231635961E-2"/>
                  <c:y val="1.443955057625176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400" dirty="0" err="1" smtClean="0">
                        <a:latin typeface="+mn-lt"/>
                      </a:rPr>
                      <a:t>Transferts</a:t>
                    </a:r>
                    <a:r>
                      <a:rPr lang="en-US" sz="2400" dirty="0" smtClean="0">
                        <a:latin typeface="+mn-lt"/>
                      </a:rPr>
                      <a:t> </a:t>
                    </a:r>
                    <a:r>
                      <a:rPr lang="en-US" sz="2400" dirty="0" err="1" smtClean="0">
                        <a:latin typeface="+mn-lt"/>
                      </a:rPr>
                      <a:t>vers</a:t>
                    </a:r>
                    <a:r>
                      <a:rPr lang="en-US" sz="2400" dirty="0" smtClean="0">
                        <a:latin typeface="+mn-lt"/>
                      </a:rPr>
                      <a:t> </a:t>
                    </a:r>
                    <a:r>
                      <a:rPr lang="en-US" sz="2400" dirty="0" err="1" smtClean="0">
                        <a:latin typeface="+mn-lt"/>
                      </a:rPr>
                      <a:t>famille</a:t>
                    </a:r>
                    <a:endParaRPr lang="en-US" sz="2400" dirty="0">
                      <a:latin typeface="+mn-lt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54155247165819"/>
                      <c:h val="0.174234295604581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5A01-4CF4-8B22-22324623576C}"/>
                </c:ext>
              </c:extLst>
            </c:dLbl>
            <c:dLbl>
              <c:idx val="4"/>
              <c:layout>
                <c:manualLayout>
                  <c:x val="4.4764855575057959E-2"/>
                  <c:y val="-9.7982940167141951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87E1C50-1861-43F6-B47D-D278E4895A49}" type="CATEGORYNAME">
                      <a:rPr lang="en-US" sz="2400" smtClean="0">
                        <a:latin typeface="+mn-lt"/>
                      </a:rPr>
                      <a:pPr>
                        <a:defRPr sz="24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2400" dirty="0" smtClean="0">
                        <a:latin typeface="+mn-lt"/>
                      </a:rPr>
                      <a:t>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981581045970209"/>
                      <c:h val="7.087260772194901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A01-4CF4-8B22-2232462357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'2022'!$B$81:$B$85</c:f>
              <c:strCache>
                <c:ptCount val="5"/>
                <c:pt idx="0">
                  <c:v>Décès</c:v>
                </c:pt>
                <c:pt idx="1">
                  <c:v>Mainlevée</c:v>
                </c:pt>
                <c:pt idx="2">
                  <c:v>Transfert vers autre mandataire</c:v>
                </c:pt>
                <c:pt idx="3">
                  <c:v>Transfert vers famille</c:v>
                </c:pt>
                <c:pt idx="4">
                  <c:v>Caducité</c:v>
                </c:pt>
              </c:strCache>
            </c:strRef>
          </c:cat>
          <c:val>
            <c:numRef>
              <c:f>'2022'!$C$81:$C$85</c:f>
              <c:numCache>
                <c:formatCode>General</c:formatCode>
                <c:ptCount val="5"/>
                <c:pt idx="0">
                  <c:v>49</c:v>
                </c:pt>
                <c:pt idx="1">
                  <c:v>8</c:v>
                </c:pt>
                <c:pt idx="2">
                  <c:v>11</c:v>
                </c:pt>
                <c:pt idx="3">
                  <c:v>1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A01-4CF4-8B22-22324623576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089196150196556E-2"/>
          <c:y val="4.6531302876480544E-2"/>
          <c:w val="0.94035515792327506"/>
          <c:h val="0.71966871844065172"/>
        </c:manualLayout>
      </c:layout>
      <c:lineChart>
        <c:grouping val="standard"/>
        <c:varyColors val="0"/>
        <c:ser>
          <c:idx val="0"/>
          <c:order val="0"/>
          <c:tx>
            <c:strRef>
              <c:f>'2020 mjpm'!$C$93</c:f>
              <c:strCache>
                <c:ptCount val="1"/>
                <c:pt idx="0">
                  <c:v>domicile</c:v>
                </c:pt>
              </c:strCache>
            </c:strRef>
          </c:tx>
          <c:spPr>
            <a:ln w="19050" cap="rnd" cmpd="sng" algn="ctr">
              <a:solidFill>
                <a:srgbClr val="FFC000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'2020 mjpm'!$B$94:$B$98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'2020 mjpm'!$C$94:$C$98</c:f>
              <c:numCache>
                <c:formatCode>General</c:formatCode>
                <c:ptCount val="5"/>
                <c:pt idx="0">
                  <c:v>653</c:v>
                </c:pt>
                <c:pt idx="1">
                  <c:v>664</c:v>
                </c:pt>
                <c:pt idx="2">
                  <c:v>682</c:v>
                </c:pt>
                <c:pt idx="3">
                  <c:v>717</c:v>
                </c:pt>
                <c:pt idx="4">
                  <c:v>724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F8-4778-BABC-DF99E234E3CE}"/>
            </c:ext>
          </c:extLst>
        </c:ser>
        <c:ser>
          <c:idx val="1"/>
          <c:order val="1"/>
          <c:tx>
            <c:strRef>
              <c:f>'2020 mjpm'!$D$93</c:f>
              <c:strCache>
                <c:ptCount val="1"/>
                <c:pt idx="0">
                  <c:v>établissement</c:v>
                </c:pt>
              </c:strCache>
            </c:strRef>
          </c:tx>
          <c:spPr>
            <a:ln w="19050" cap="rnd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'2020 mjpm'!$B$94:$B$98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'2020 mjpm'!$D$94:$D$98</c:f>
              <c:numCache>
                <c:formatCode>General</c:formatCode>
                <c:ptCount val="5"/>
                <c:pt idx="0">
                  <c:v>273</c:v>
                </c:pt>
                <c:pt idx="1">
                  <c:v>308</c:v>
                </c:pt>
                <c:pt idx="2">
                  <c:v>305</c:v>
                </c:pt>
                <c:pt idx="3">
                  <c:v>301</c:v>
                </c:pt>
                <c:pt idx="4">
                  <c:v>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F8-4778-BABC-DF99E234E3C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55817936"/>
        <c:axId val="555823840"/>
      </c:lineChart>
      <c:catAx>
        <c:axId val="55581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55823840"/>
        <c:crosses val="autoZero"/>
        <c:auto val="1"/>
        <c:lblAlgn val="ctr"/>
        <c:lblOffset val="100"/>
        <c:noMultiLvlLbl val="0"/>
      </c:catAx>
      <c:valAx>
        <c:axId val="5558238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5581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legendEntry>
      <c:layout>
        <c:manualLayout>
          <c:xMode val="edge"/>
          <c:yMode val="edge"/>
          <c:x val="0.16626223877363033"/>
          <c:y val="0.91326735301015938"/>
          <c:w val="0.66205305060738895"/>
          <c:h val="8.67326469898406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b="1">
                <a:solidFill>
                  <a:schemeClr val="accent1">
                    <a:lumMod val="75000"/>
                  </a:schemeClr>
                </a:solidFill>
              </a:rPr>
              <a:t>Convention</a:t>
            </a:r>
            <a:r>
              <a:rPr lang="fr-FR" b="1" baseline="0">
                <a:solidFill>
                  <a:schemeClr val="accent1">
                    <a:lumMod val="75000"/>
                  </a:schemeClr>
                </a:solidFill>
              </a:rPr>
              <a:t> 2021/2024 - Evolution mensuelle des mesures</a:t>
            </a:r>
            <a:endParaRPr lang="fr-FR" b="1">
              <a:solidFill>
                <a:schemeClr val="accent1">
                  <a:lumMod val="75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'[Graphique dans Microsoft Word]MASP 2019'!$C$402</c:f>
              <c:strCache>
                <c:ptCount val="1"/>
                <c:pt idx="0">
                  <c:v>Nbre mois mesures 2021 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02C-412A-BEC0-66ADAA6693BA}"/>
                </c:ext>
              </c:extLst>
            </c:dLbl>
            <c:dLbl>
              <c:idx val="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02C-412A-BEC0-66ADAA6693BA}"/>
                </c:ext>
              </c:extLst>
            </c:dLbl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'[Graphique dans Microsoft Word]MASP 2019'!$B$403:$B$414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'[Graphique dans Microsoft Word]MASP 2019'!$C$403:$C$414</c:f>
              <c:numCache>
                <c:formatCode>General</c:formatCode>
                <c:ptCount val="12"/>
                <c:pt idx="0">
                  <c:v>24</c:v>
                </c:pt>
                <c:pt idx="1">
                  <c:v>19</c:v>
                </c:pt>
                <c:pt idx="2">
                  <c:v>18</c:v>
                </c:pt>
                <c:pt idx="3">
                  <c:v>17</c:v>
                </c:pt>
                <c:pt idx="4">
                  <c:v>18</c:v>
                </c:pt>
                <c:pt idx="5">
                  <c:v>20</c:v>
                </c:pt>
                <c:pt idx="6">
                  <c:v>22</c:v>
                </c:pt>
                <c:pt idx="7">
                  <c:v>21</c:v>
                </c:pt>
                <c:pt idx="8">
                  <c:v>20</c:v>
                </c:pt>
                <c:pt idx="9">
                  <c:v>18</c:v>
                </c:pt>
                <c:pt idx="10">
                  <c:v>18</c:v>
                </c:pt>
                <c:pt idx="11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2C-412A-BEC0-66ADAA6693BA}"/>
            </c:ext>
          </c:extLst>
        </c:ser>
        <c:ser>
          <c:idx val="1"/>
          <c:order val="1"/>
          <c:tx>
            <c:strRef>
              <c:f>'[Graphique dans Microsoft Word]MASP 2019'!$D$402</c:f>
              <c:strCache>
                <c:ptCount val="1"/>
                <c:pt idx="0">
                  <c:v>Nbre mois mesures 2022</c:v>
                </c:pt>
              </c:strCache>
            </c:strRef>
          </c:tx>
          <c:spPr>
            <a:ln w="22225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02C-412A-BEC0-66ADAA6693BA}"/>
                </c:ext>
              </c:extLst>
            </c:dLbl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'[Graphique dans Microsoft Word]MASP 2019'!$B$403:$B$414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'[Graphique dans Microsoft Word]MASP 2019'!$D$403:$D$414</c:f>
              <c:numCache>
                <c:formatCode>General</c:formatCode>
                <c:ptCount val="12"/>
                <c:pt idx="0">
                  <c:v>19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16</c:v>
                </c:pt>
                <c:pt idx="5">
                  <c:v>17</c:v>
                </c:pt>
                <c:pt idx="6">
                  <c:v>17</c:v>
                </c:pt>
                <c:pt idx="7">
                  <c:v>18</c:v>
                </c:pt>
                <c:pt idx="8">
                  <c:v>16</c:v>
                </c:pt>
                <c:pt idx="9">
                  <c:v>15</c:v>
                </c:pt>
                <c:pt idx="10">
                  <c:v>15</c:v>
                </c:pt>
                <c:pt idx="11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02C-412A-BEC0-66ADAA6693BA}"/>
            </c:ext>
          </c:extLst>
        </c:ser>
        <c:ser>
          <c:idx val="2"/>
          <c:order val="2"/>
          <c:tx>
            <c:strRef>
              <c:f>'[Graphique dans Microsoft Word]MASP 2019'!$E$402</c:f>
              <c:strCache>
                <c:ptCount val="1"/>
                <c:pt idx="0">
                  <c:v>Convention</c:v>
                </c:pt>
              </c:strCache>
            </c:strRef>
          </c:tx>
          <c:spPr>
            <a:ln w="22225" cap="rnd" cmpd="sng" algn="ctr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'[Graphique dans Microsoft Word]MASP 2019'!$B$403:$B$414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'[Graphique dans Microsoft Word]MASP 2019'!$E$403:$E$414</c:f>
              <c:numCache>
                <c:formatCode>General</c:formatCode>
                <c:ptCount val="12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  <c:pt idx="6">
                  <c:v>25</c:v>
                </c:pt>
                <c:pt idx="7">
                  <c:v>25</c:v>
                </c:pt>
                <c:pt idx="8">
                  <c:v>25</c:v>
                </c:pt>
                <c:pt idx="9">
                  <c:v>25</c:v>
                </c:pt>
                <c:pt idx="10">
                  <c:v>25</c:v>
                </c:pt>
                <c:pt idx="11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02C-412A-BEC0-66ADAA6693B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496410584"/>
        <c:axId val="496409272"/>
      </c:lineChart>
      <c:catAx>
        <c:axId val="496410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96409272"/>
        <c:crosses val="autoZero"/>
        <c:auto val="1"/>
        <c:lblAlgn val="ctr"/>
        <c:lblOffset val="100"/>
        <c:noMultiLvlLbl val="0"/>
      </c:catAx>
      <c:valAx>
        <c:axId val="4964092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96410584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737439865504078E-2"/>
          <c:y val="0.70015379984440984"/>
          <c:w val="0.90295249125353494"/>
          <c:h val="0.144197797628240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38100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'[Graphique dans Microsoft Word]Feuil2'!$C$5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5729834017630881E-17"/>
                  <c:y val="7.38681015796508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BE9-4C99-B6F4-F140CC5075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'[Graphique dans Microsoft Word]Feuil2'!$A$6:$A$11</c:f>
              <c:strCache>
                <c:ptCount val="6"/>
                <c:pt idx="0">
                  <c:v>20-25 ans </c:v>
                </c:pt>
                <c:pt idx="1">
                  <c:v>26-35 ans </c:v>
                </c:pt>
                <c:pt idx="2">
                  <c:v>36-45 ans </c:v>
                </c:pt>
                <c:pt idx="3">
                  <c:v>46-55 ans </c:v>
                </c:pt>
                <c:pt idx="4">
                  <c:v>56-65 ans </c:v>
                </c:pt>
                <c:pt idx="5">
                  <c:v>66 et +</c:v>
                </c:pt>
              </c:strCache>
            </c:strRef>
          </c:cat>
          <c:val>
            <c:numRef>
              <c:f>'[Graphique dans Microsoft Word]Feuil2'!$C$6:$C$11</c:f>
              <c:numCache>
                <c:formatCode>0%</c:formatCode>
                <c:ptCount val="6"/>
                <c:pt idx="0">
                  <c:v>0.03</c:v>
                </c:pt>
                <c:pt idx="1">
                  <c:v>0.19</c:v>
                </c:pt>
                <c:pt idx="2">
                  <c:v>0.16</c:v>
                </c:pt>
                <c:pt idx="3">
                  <c:v>0.16</c:v>
                </c:pt>
                <c:pt idx="4">
                  <c:v>0.22</c:v>
                </c:pt>
                <c:pt idx="5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22-48B9-9E0B-616A3D90E964}"/>
            </c:ext>
          </c:extLst>
        </c:ser>
        <c:ser>
          <c:idx val="2"/>
          <c:order val="2"/>
          <c:tx>
            <c:strRef>
              <c:f>'[Graphique dans Microsoft Word]Feuil2'!$D$5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'[Graphique dans Microsoft Word]Feuil2'!$A$6:$A$11</c:f>
              <c:strCache>
                <c:ptCount val="6"/>
                <c:pt idx="0">
                  <c:v>20-25 ans </c:v>
                </c:pt>
                <c:pt idx="1">
                  <c:v>26-35 ans </c:v>
                </c:pt>
                <c:pt idx="2">
                  <c:v>36-45 ans </c:v>
                </c:pt>
                <c:pt idx="3">
                  <c:v>46-55 ans </c:v>
                </c:pt>
                <c:pt idx="4">
                  <c:v>56-65 ans </c:v>
                </c:pt>
                <c:pt idx="5">
                  <c:v>66 et +</c:v>
                </c:pt>
              </c:strCache>
            </c:strRef>
          </c:cat>
          <c:val>
            <c:numRef>
              <c:f>'[Graphique dans Microsoft Word]Feuil2'!$D$6:$D$11</c:f>
              <c:numCache>
                <c:formatCode>0%</c:formatCode>
                <c:ptCount val="6"/>
                <c:pt idx="0">
                  <c:v>0.12</c:v>
                </c:pt>
                <c:pt idx="1">
                  <c:v>0.12</c:v>
                </c:pt>
                <c:pt idx="2">
                  <c:v>0.32</c:v>
                </c:pt>
                <c:pt idx="3">
                  <c:v>0.26</c:v>
                </c:pt>
                <c:pt idx="4">
                  <c:v>0.15</c:v>
                </c:pt>
                <c:pt idx="5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22-48B9-9E0B-616A3D90E96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485732016"/>
        <c:axId val="48573628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v>2021</c:v>
                </c:tx>
                <c:spPr>
                  <a:solidFill>
                    <a:schemeClr val="accent1">
                      <a:shade val="65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400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'[Graphique dans Microsoft Word]Feuil2'!$A$6:$A$11</c15:sqref>
                        </c15:formulaRef>
                      </c:ext>
                    </c:extLst>
                    <c:strCache>
                      <c:ptCount val="6"/>
                      <c:pt idx="0">
                        <c:v>20-25 ans </c:v>
                      </c:pt>
                      <c:pt idx="1">
                        <c:v>26-35 ans </c:v>
                      </c:pt>
                      <c:pt idx="2">
                        <c:v>36-45 ans </c:v>
                      </c:pt>
                      <c:pt idx="3">
                        <c:v>46-55 ans </c:v>
                      </c:pt>
                      <c:pt idx="4">
                        <c:v>56-65 ans </c:v>
                      </c:pt>
                      <c:pt idx="5">
                        <c:v>66 et +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'[Graphique dans Microsoft Word]Feuil2'!$B$6:$B$11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EA22-48B9-9E0B-616A3D90E964}"/>
                  </c:ext>
                </c:extLst>
              </c15:ser>
            </c15:filteredBarSeries>
          </c:ext>
        </c:extLst>
      </c:barChart>
      <c:catAx>
        <c:axId val="48573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85736280"/>
        <c:crosses val="autoZero"/>
        <c:auto val="1"/>
        <c:lblAlgn val="ctr"/>
        <c:lblOffset val="100"/>
        <c:noMultiLvlLbl val="0"/>
      </c:catAx>
      <c:valAx>
        <c:axId val="48573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8573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333069852754893"/>
          <c:y val="0.15464345320950973"/>
          <c:w val="0.12548526028840989"/>
          <c:h val="0.199649028040360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38100" cap="flat" cmpd="sng" algn="ctr">
      <a:solidFill>
        <a:schemeClr val="accent1"/>
      </a:solidFill>
      <a:round/>
    </a:ln>
    <a:effectLst/>
  </c:spPr>
  <c:txPr>
    <a:bodyPr/>
    <a:lstStyle/>
    <a:p>
      <a:pPr>
        <a:defRPr sz="1400" b="1"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'[Graphique 2 dans Microsoft Word]MASP 2019'!$C$419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explosion val="5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64A-4474-80F4-04D353AAA4FF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64A-4474-80F4-04D353AAA4F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5A484A5B-013E-472C-86BC-FC29B48F3531}" type="PERCENTAGE">
                      <a:rPr lang="en-US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pPr/>
                      <a:t>[POURCENTAGE]</a:t>
                    </a:fld>
                    <a:endParaRPr lang="fr-FR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64A-4474-80F4-04D353AAA4FF}"/>
                </c:ext>
              </c:extLst>
            </c:dLbl>
            <c:dLbl>
              <c:idx val="1"/>
              <c:spPr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964A-4474-80F4-04D353AAA4FF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'[Graphique 2 dans Microsoft Word]MASP 2019'!$B$420:$B$421</c:f>
              <c:strCache>
                <c:ptCount val="2"/>
                <c:pt idx="0">
                  <c:v>Hommes</c:v>
                </c:pt>
                <c:pt idx="1">
                  <c:v>Femmes</c:v>
                </c:pt>
              </c:strCache>
            </c:strRef>
          </c:cat>
          <c:val>
            <c:numRef>
              <c:f>'[Graphique 2 dans Microsoft Word]MASP 2019'!$C$420:$C$421</c:f>
              <c:numCache>
                <c:formatCode>0%</c:formatCode>
                <c:ptCount val="2"/>
                <c:pt idx="0">
                  <c:v>0.59</c:v>
                </c:pt>
                <c:pt idx="1">
                  <c:v>0.41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4A-4474-80F4-04D353AAA4F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531882189857695"/>
          <c:y val="0.34317074948964715"/>
          <c:w val="0.17801462716263849"/>
          <c:h val="0.2812510936132983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000" b="0" i="0" u="none" strike="noStrike" kern="1200" baseline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947579949993767"/>
          <c:y val="0.15568702560828546"/>
          <c:w val="0.49607791375734983"/>
          <c:h val="0.79923671703199262"/>
        </c:manualLayout>
      </c:layout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329986260062432E-2"/>
          <c:y val="3.1804298611629672E-2"/>
          <c:w val="0.78541122804475583"/>
          <c:h val="0.9363914027767406"/>
        </c:manualLayout>
      </c:layout>
      <c:pie3DChart>
        <c:varyColors val="1"/>
        <c:ser>
          <c:idx val="0"/>
          <c:order val="0"/>
          <c:tx>
            <c:strRef>
              <c:f>'[Graphique 3 dans Microsoft Word]MASP 2019'!$C$125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898-4D4A-882B-E2C31F781E14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D898-4D4A-882B-E2C31F781E14}"/>
              </c:ext>
            </c:extLst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D898-4D4A-882B-E2C31F781E14}"/>
              </c:ext>
            </c:extLst>
          </c:dPt>
          <c:dPt>
            <c:idx val="3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D898-4D4A-882B-E2C31F781E14}"/>
              </c:ext>
            </c:extLst>
          </c:dPt>
          <c:dPt>
            <c:idx val="4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D898-4D4A-882B-E2C31F781E1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D898-4D4A-882B-E2C31F781E14}"/>
              </c:ext>
            </c:extLst>
          </c:dPt>
          <c:dLbls>
            <c:dLbl>
              <c:idx val="1"/>
              <c:layout>
                <c:manualLayout>
                  <c:x val="6.2496563652086841E-2"/>
                  <c:y val="-0.1634959786653175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898-4D4A-882B-E2C31F781E14}"/>
                </c:ext>
              </c:extLst>
            </c:dLbl>
            <c:dLbl>
              <c:idx val="4"/>
              <c:layout>
                <c:manualLayout>
                  <c:x val="3.2053071003864765E-2"/>
                  <c:y val="9.296869437061691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898-4D4A-882B-E2C31F781E14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'[Graphique 3 dans Microsoft Word]MASP 2019'!$B$126:$B$131</c:f>
              <c:strCache>
                <c:ptCount val="6"/>
                <c:pt idx="0">
                  <c:v>Célibataires</c:v>
                </c:pt>
                <c:pt idx="1">
                  <c:v>Marié(e)s</c:v>
                </c:pt>
                <c:pt idx="2">
                  <c:v>Divorcé(e)s</c:v>
                </c:pt>
                <c:pt idx="3">
                  <c:v>Séparé(e)s</c:v>
                </c:pt>
                <c:pt idx="4">
                  <c:v>Veuf(ve)s</c:v>
                </c:pt>
                <c:pt idx="5">
                  <c:v>Vie maritale</c:v>
                </c:pt>
              </c:strCache>
            </c:strRef>
          </c:cat>
          <c:val>
            <c:numRef>
              <c:f>'[Graphique 3 dans Microsoft Word]MASP 2019'!$C$126:$C$131</c:f>
              <c:numCache>
                <c:formatCode>0%</c:formatCode>
                <c:ptCount val="6"/>
                <c:pt idx="0">
                  <c:v>0.62</c:v>
                </c:pt>
                <c:pt idx="1">
                  <c:v>0.03</c:v>
                </c:pt>
                <c:pt idx="2">
                  <c:v>0.18</c:v>
                </c:pt>
                <c:pt idx="3">
                  <c:v>0.09</c:v>
                </c:pt>
                <c:pt idx="4">
                  <c:v>0.05</c:v>
                </c:pt>
                <c:pt idx="5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898-4D4A-882B-E2C31F781E1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148140857392832"/>
          <c:y val="0.37638743073782444"/>
          <c:w val="0.22185192475940507"/>
          <c:h val="0.4461832895888013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2021</c:v>
          </c:tx>
          <c:spPr>
            <a:gradFill>
              <a:gsLst>
                <a:gs pos="0">
                  <a:schemeClr val="accent1">
                    <a:shade val="65000"/>
                  </a:schemeClr>
                </a:gs>
                <a:gs pos="100000">
                  <a:schemeClr val="accent1">
                    <a:shade val="65000"/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7.1152358855380772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C23-4FB6-976B-CCE4ACBC8E06}"/>
                </c:ext>
              </c:extLst>
            </c:dLbl>
            <c:dLbl>
              <c:idx val="1"/>
              <c:layout>
                <c:manualLayout>
                  <c:x val="0"/>
                  <c:y val="-3.805104408352781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23-4FB6-976B-CCE4ACBC8E06}"/>
                </c:ext>
              </c:extLst>
            </c:dLbl>
            <c:dLbl>
              <c:idx val="2"/>
              <c:layout>
                <c:manualLayout>
                  <c:x val="-6.2893081761006674E-3"/>
                  <c:y val="-4.323218298408640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C23-4FB6-976B-CCE4ACBC8E06}"/>
                </c:ext>
              </c:extLst>
            </c:dLbl>
            <c:dLbl>
              <c:idx val="3"/>
              <c:layout>
                <c:manualLayout>
                  <c:x val="2.0964360587001326E-3"/>
                  <c:y val="-7.1152358855372261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23-4FB6-976B-CCE4ACBC8E06}"/>
                </c:ext>
              </c:extLst>
            </c:dLbl>
            <c:dLbl>
              <c:idx val="4"/>
              <c:layout>
                <c:manualLayout>
                  <c:x val="0"/>
                  <c:y val="-1.22963747860983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C23-4FB6-976B-CCE4ACBC8E06}"/>
                </c:ext>
              </c:extLst>
            </c:dLbl>
            <c:dLbl>
              <c:idx val="5"/>
              <c:layout>
                <c:manualLayout>
                  <c:x val="0"/>
                  <c:y val="3.72813027141908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C23-4FB6-976B-CCE4ACBC8E06}"/>
                </c:ext>
              </c:extLst>
            </c:dLbl>
            <c:dLbl>
              <c:idx val="6"/>
              <c:layout>
                <c:manualLayout>
                  <c:x val="-6.2893081761006293E-3"/>
                  <c:y val="-1.22963747860983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C23-4FB6-976B-CCE4ACBC8E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'[Graphique 4 dans Microsoft Word]MASP 2019'!$C$439:$I$439</c:f>
              <c:strCache>
                <c:ptCount val="7"/>
                <c:pt idx="0">
                  <c:v>AAH</c:v>
                </c:pt>
                <c:pt idx="1">
                  <c:v>ASF</c:v>
                </c:pt>
                <c:pt idx="2">
                  <c:v>ASPA</c:v>
                </c:pt>
                <c:pt idx="3">
                  <c:v>RSA</c:v>
                </c:pt>
                <c:pt idx="4">
                  <c:v>ASI</c:v>
                </c:pt>
                <c:pt idx="5">
                  <c:v>AF</c:v>
                </c:pt>
                <c:pt idx="6">
                  <c:v>PAJE</c:v>
                </c:pt>
              </c:strCache>
            </c:strRef>
          </c:cat>
          <c:val>
            <c:numRef>
              <c:f>'[Graphique 4 dans Microsoft Word]MASP 2019'!$C$440:$I$440</c:f>
              <c:numCache>
                <c:formatCode>0%</c:formatCode>
                <c:ptCount val="7"/>
                <c:pt idx="0">
                  <c:v>0.3</c:v>
                </c:pt>
                <c:pt idx="1">
                  <c:v>7.0000000000000007E-2</c:v>
                </c:pt>
                <c:pt idx="2">
                  <c:v>0.02</c:v>
                </c:pt>
                <c:pt idx="3">
                  <c:v>0.53</c:v>
                </c:pt>
                <c:pt idx="4">
                  <c:v>0.02</c:v>
                </c:pt>
                <c:pt idx="5">
                  <c:v>0.04</c:v>
                </c:pt>
                <c:pt idx="6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C23-4FB6-976B-CCE4ACBC8E06}"/>
            </c:ext>
          </c:extLst>
        </c:ser>
        <c:ser>
          <c:idx val="2"/>
          <c:order val="2"/>
          <c:tx>
            <c:v>2022</c:v>
          </c:tx>
          <c:spPr>
            <a:gradFill>
              <a:gsLst>
                <a:gs pos="0">
                  <a:schemeClr val="accent1">
                    <a:tint val="65000"/>
                  </a:schemeClr>
                </a:gs>
                <a:gs pos="100000">
                  <a:schemeClr val="accent1">
                    <a:tint val="65000"/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'[Graphique 4 dans Microsoft Word]MASP 2019'!$C$441:$I$441</c:f>
              <c:numCache>
                <c:formatCode>0%</c:formatCode>
                <c:ptCount val="7"/>
                <c:pt idx="0">
                  <c:v>0.37</c:v>
                </c:pt>
                <c:pt idx="1">
                  <c:v>7.0000000000000007E-2</c:v>
                </c:pt>
                <c:pt idx="2">
                  <c:v>0.02</c:v>
                </c:pt>
                <c:pt idx="3">
                  <c:v>0.39</c:v>
                </c:pt>
                <c:pt idx="4">
                  <c:v>0.05</c:v>
                </c:pt>
                <c:pt idx="5">
                  <c:v>0.08</c:v>
                </c:pt>
                <c:pt idx="6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23-4FB6-976B-CCE4ACBC8E0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888054704"/>
        <c:axId val="208350296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v>2022</c:v>
                </c:tx>
                <c:spPr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84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>
                    <a:outerShdw blurRad="76200" dir="18900000" sy="23000" kx="-1200000" algn="bl" rotWithShape="0">
                      <a:prstClr val="black">
                        <a:alpha val="20000"/>
                      </a:prstClr>
                    </a:outerShdw>
                  </a:effectLst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800" b="1" i="0" u="none" strike="noStrike" kern="1200" baseline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dk1">
                                <a:lumMod val="50000"/>
                                <a:lumOff val="50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val>
                  <c:numLit>
                    <c:formatCode>General</c:formatCode>
                    <c:ptCount val="1"/>
                    <c:pt idx="0">
                      <c:v>1</c:v>
                    </c:pt>
                  </c:numLit>
                </c:val>
                <c:extLst>
                  <c:ext xmlns:c16="http://schemas.microsoft.com/office/drawing/2014/chart" uri="{C3380CC4-5D6E-409C-BE32-E72D297353CC}">
                    <c16:uniqueId val="{00000009-2C23-4FB6-976B-CCE4ACBC8E06}"/>
                  </c:ext>
                </c:extLst>
              </c15:ser>
            </c15:filteredBarSeries>
          </c:ext>
        </c:extLst>
      </c:barChart>
      <c:catAx>
        <c:axId val="188805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1">
                    <a:lumMod val="50000"/>
                  </a:schemeClr>
                </a:solidFill>
                <a:effectLst/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2083502960"/>
        <c:crosses val="autoZero"/>
        <c:auto val="1"/>
        <c:lblAlgn val="ctr"/>
        <c:lblOffset val="100"/>
        <c:noMultiLvlLbl val="0"/>
      </c:catAx>
      <c:valAx>
        <c:axId val="208350296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88805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</c:legendEntry>
      <c:layout>
        <c:manualLayout>
          <c:xMode val="edge"/>
          <c:yMode val="edge"/>
          <c:x val="0.83239015433367025"/>
          <c:y val="0.30033793344542292"/>
          <c:w val="0.12623702009040125"/>
          <c:h val="0.159972477013312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38100" cap="flat" cmpd="sng" algn="ctr">
      <a:solidFill>
        <a:schemeClr val="accent1"/>
      </a:solidFill>
      <a:round/>
    </a:ln>
    <a:effectLst/>
  </c:spPr>
  <c:txPr>
    <a:bodyPr/>
    <a:lstStyle/>
    <a:p>
      <a:pPr>
        <a:defRPr sz="1800">
          <a:solidFill>
            <a:schemeClr val="accent1">
              <a:lumMod val="50000"/>
            </a:schemeClr>
          </a:solidFill>
          <a:latin typeface="Arial Narrow" panose="020B0606020202030204" pitchFamily="34" charset="0"/>
        </a:defRPr>
      </a:pPr>
      <a:endParaRPr lang="fr-F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1">
                    <a:lumMod val="50000"/>
                  </a:schemeClr>
                </a:solidFill>
                <a:effectLst/>
                <a:latin typeface="Arial Narrow" panose="020B0606020202030204" pitchFamily="34" charset="0"/>
                <a:ea typeface="+mn-ea"/>
                <a:cs typeface="+mn-cs"/>
              </a:defRPr>
            </a:pPr>
            <a:r>
              <a:rPr lang="fr-FR" sz="1800">
                <a:solidFill>
                  <a:schemeClr val="accent1">
                    <a:lumMod val="50000"/>
                  </a:schemeClr>
                </a:solidFill>
              </a:rPr>
              <a:t>Proportion des bénéficiaires ayant des ressources hors mandat de gestion de l'ATH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accent1">
                  <a:lumMod val="50000"/>
                </a:schemeClr>
              </a:solidFill>
              <a:effectLst/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'[Graphique 5 dans Microsoft Word]MASP 2019'!$C$481:$F$481</c:f>
              <c:strCache>
                <c:ptCount val="4"/>
                <c:pt idx="0">
                  <c:v>PI</c:v>
                </c:pt>
                <c:pt idx="1">
                  <c:v>SALAIRE</c:v>
                </c:pt>
                <c:pt idx="2">
                  <c:v>RETRAITE</c:v>
                </c:pt>
                <c:pt idx="3">
                  <c:v>RAT</c:v>
                </c:pt>
              </c:strCache>
            </c:strRef>
          </c:cat>
          <c:val>
            <c:numRef>
              <c:f>'[Graphique 5 dans Microsoft Word]MASP 2019'!$C$482:$F$482</c:f>
              <c:numCache>
                <c:formatCode>0%</c:formatCode>
                <c:ptCount val="4"/>
                <c:pt idx="0">
                  <c:v>0.06</c:v>
                </c:pt>
                <c:pt idx="1">
                  <c:v>0.15</c:v>
                </c:pt>
                <c:pt idx="2">
                  <c:v>0.03</c:v>
                </c:pt>
                <c:pt idx="3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3A-4E54-B927-1D70CD62F02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554493704"/>
        <c:axId val="554490752"/>
      </c:barChart>
      <c:catAx>
        <c:axId val="55449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1">
                    <a:lumMod val="50000"/>
                  </a:schemeClr>
                </a:solidFill>
                <a:effectLst/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554490752"/>
        <c:crosses val="autoZero"/>
        <c:auto val="1"/>
        <c:lblAlgn val="ctr"/>
        <c:lblOffset val="100"/>
        <c:noMultiLvlLbl val="0"/>
      </c:catAx>
      <c:valAx>
        <c:axId val="55449075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54493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38100" cap="flat" cmpd="sng" algn="ctr">
      <a:solidFill>
        <a:schemeClr val="accent1"/>
      </a:solidFill>
      <a:round/>
    </a:ln>
    <a:effectLst/>
  </c:spPr>
  <c:txPr>
    <a:bodyPr/>
    <a:lstStyle/>
    <a:p>
      <a:pPr>
        <a:defRPr sz="1800" b="1">
          <a:latin typeface="Arial Narrow" panose="020B0606020202030204" pitchFamily="34" charset="0"/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92021F-577E-41E7-B5B0-54F72DA74EC9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D19EDE5-F9AD-48A2-881A-9CAD220745B9}">
      <dgm:prSet phldrT="[Texte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fr-FR" sz="2400" b="1" dirty="0" smtClean="0">
              <a:solidFill>
                <a:schemeClr val="accent1">
                  <a:lumMod val="50000"/>
                </a:schemeClr>
              </a:solidFill>
            </a:rPr>
            <a:t>Le Conseil d’Administration</a:t>
          </a:r>
        </a:p>
        <a:p>
          <a:r>
            <a:rPr lang="fr-FR" sz="2400" b="1" dirty="0" smtClean="0">
              <a:solidFill>
                <a:schemeClr val="accent1">
                  <a:lumMod val="50000"/>
                </a:schemeClr>
              </a:solidFill>
            </a:rPr>
            <a:t>15 membres</a:t>
          </a:r>
          <a:endParaRPr lang="fr-FR" sz="2400" b="1" dirty="0">
            <a:solidFill>
              <a:schemeClr val="accent1">
                <a:lumMod val="50000"/>
              </a:schemeClr>
            </a:solidFill>
          </a:endParaRPr>
        </a:p>
      </dgm:t>
    </dgm:pt>
    <dgm:pt modelId="{1FEC5222-89E5-4076-B310-E2DA6A9C6EBD}" type="parTrans" cxnId="{473EB29E-4B5F-459B-85AB-2E94DE052D8F}">
      <dgm:prSet/>
      <dgm:spPr/>
      <dgm:t>
        <a:bodyPr/>
        <a:lstStyle/>
        <a:p>
          <a:endParaRPr lang="fr-FR"/>
        </a:p>
      </dgm:t>
    </dgm:pt>
    <dgm:pt modelId="{D8ECB462-E86B-4524-8A9D-95CC654E3220}" type="sibTrans" cxnId="{473EB29E-4B5F-459B-85AB-2E94DE052D8F}">
      <dgm:prSet/>
      <dgm:spPr/>
      <dgm:t>
        <a:bodyPr/>
        <a:lstStyle/>
        <a:p>
          <a:endParaRPr lang="fr-FR"/>
        </a:p>
      </dgm:t>
    </dgm:pt>
    <dgm:pt modelId="{0B9B4DE4-3297-4A63-B4F8-3F2C42DA30F0}">
      <dgm:prSet phldrT="[Texte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fr-FR" sz="2400" dirty="0" smtClean="0">
              <a:latin typeface="Arial Narrow" panose="020B0606020202030204" pitchFamily="34" charset="0"/>
            </a:rPr>
            <a:t> 5 </a:t>
          </a:r>
        </a:p>
        <a:p>
          <a:pPr algn="ctr"/>
          <a:r>
            <a:rPr lang="fr-FR" sz="2400" dirty="0" smtClean="0">
              <a:latin typeface="Arial Narrow" panose="020B0606020202030204" pitchFamily="34" charset="0"/>
            </a:rPr>
            <a:t> CA</a:t>
          </a:r>
          <a:endParaRPr lang="fr-FR" sz="2400" dirty="0">
            <a:latin typeface="Arial Narrow" panose="020B0606020202030204" pitchFamily="34" charset="0"/>
          </a:endParaRPr>
        </a:p>
      </dgm:t>
    </dgm:pt>
    <dgm:pt modelId="{CC1D13E8-D39A-4490-9388-FC74CB64DDBF}" type="parTrans" cxnId="{443E9BB6-2BE6-4E2A-9AF5-32387C070C8A}">
      <dgm:prSet/>
      <dgm:spPr/>
      <dgm:t>
        <a:bodyPr/>
        <a:lstStyle/>
        <a:p>
          <a:endParaRPr lang="fr-FR" dirty="0"/>
        </a:p>
      </dgm:t>
    </dgm:pt>
    <dgm:pt modelId="{C9294D7F-2B7F-4F42-ABAC-678A5E5285CB}" type="sibTrans" cxnId="{443E9BB6-2BE6-4E2A-9AF5-32387C070C8A}">
      <dgm:prSet/>
      <dgm:spPr/>
      <dgm:t>
        <a:bodyPr/>
        <a:lstStyle/>
        <a:p>
          <a:endParaRPr lang="fr-FR"/>
        </a:p>
      </dgm:t>
    </dgm:pt>
    <dgm:pt modelId="{BC4415E6-5C7F-4648-8329-90104035F398}">
      <dgm:prSet phldrT="[Texte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endParaRPr lang="fr-FR" sz="2400" dirty="0" smtClean="0">
            <a:latin typeface="Arial Narrow" panose="020B0606020202030204" pitchFamily="34" charset="0"/>
          </a:endParaRPr>
        </a:p>
        <a:p>
          <a:pPr algn="ctr"/>
          <a:endParaRPr lang="fr-FR" sz="2400" dirty="0" smtClean="0">
            <a:latin typeface="Arial Narrow" panose="020B0606020202030204" pitchFamily="34" charset="0"/>
          </a:endParaRPr>
        </a:p>
        <a:p>
          <a:pPr algn="ctr"/>
          <a:endParaRPr lang="fr-FR" sz="2400" dirty="0" smtClean="0">
            <a:latin typeface="Arial Narrow" panose="020B0606020202030204" pitchFamily="34" charset="0"/>
          </a:endParaRPr>
        </a:p>
        <a:p>
          <a:pPr algn="ctr"/>
          <a:endParaRPr lang="fr-FR" sz="2400" dirty="0" smtClean="0">
            <a:latin typeface="Arial Narrow" panose="020B0606020202030204" pitchFamily="34" charset="0"/>
          </a:endParaRPr>
        </a:p>
        <a:p>
          <a:pPr algn="ctr"/>
          <a:endParaRPr lang="fr-FR" sz="2400" u="sng" dirty="0" smtClean="0">
            <a:solidFill>
              <a:schemeClr val="bg1"/>
            </a:solidFill>
            <a:latin typeface="Arial Narrow" panose="020B0606020202030204" pitchFamily="34" charset="0"/>
          </a:endParaRPr>
        </a:p>
        <a:p>
          <a:pPr algn="ctr"/>
          <a:r>
            <a:rPr lang="fr-FR" sz="2400" u="sng" dirty="0" smtClean="0">
              <a:solidFill>
                <a:schemeClr val="bg1"/>
              </a:solidFill>
              <a:latin typeface="Arial Narrow" panose="020B0606020202030204" pitchFamily="34" charset="0"/>
            </a:rPr>
            <a:t>Les différentes commissions</a:t>
          </a:r>
        </a:p>
        <a:p>
          <a:pPr algn="ctr"/>
          <a:endParaRPr lang="fr-FR" sz="1200" u="sng" dirty="0" smtClean="0">
            <a:solidFill>
              <a:schemeClr val="bg1"/>
            </a:solidFill>
            <a:latin typeface="Arial Narrow" panose="020B0606020202030204" pitchFamily="34" charset="0"/>
          </a:endParaRPr>
        </a:p>
        <a:p>
          <a:pPr algn="l"/>
          <a:r>
            <a:rPr lang="fr-FR" sz="2400" dirty="0" smtClean="0">
              <a:latin typeface="Arial Narrow" panose="020B0606020202030204" pitchFamily="34" charset="0"/>
              <a:sym typeface="Wingdings" panose="05000000000000000000" pitchFamily="2" charset="2"/>
            </a:rPr>
            <a:t></a:t>
          </a:r>
          <a:r>
            <a:rPr lang="fr-FR" sz="2400" dirty="0" smtClean="0">
              <a:latin typeface="Arial Narrow" panose="020B0606020202030204" pitchFamily="34" charset="0"/>
            </a:rPr>
            <a:t>Communication</a:t>
          </a:r>
        </a:p>
        <a:p>
          <a:pPr algn="l"/>
          <a:r>
            <a:rPr lang="fr-FR" sz="2400" dirty="0" smtClean="0">
              <a:latin typeface="Arial Narrow" panose="020B0606020202030204" pitchFamily="34" charset="0"/>
              <a:sym typeface="Wingdings" panose="05000000000000000000" pitchFamily="2" charset="2"/>
            </a:rPr>
            <a:t></a:t>
          </a:r>
          <a:r>
            <a:rPr lang="fr-FR" sz="2400" dirty="0" smtClean="0">
              <a:latin typeface="Arial Narrow" panose="020B0606020202030204" pitchFamily="34" charset="0"/>
            </a:rPr>
            <a:t>Evaluation</a:t>
          </a:r>
        </a:p>
        <a:p>
          <a:pPr algn="l"/>
          <a:r>
            <a:rPr lang="fr-FR" sz="2400" dirty="0" smtClean="0">
              <a:latin typeface="Arial Narrow" panose="020B0606020202030204" pitchFamily="34" charset="0"/>
              <a:sym typeface="Wingdings" panose="05000000000000000000" pitchFamily="2" charset="2"/>
            </a:rPr>
            <a:t></a:t>
          </a:r>
          <a:r>
            <a:rPr lang="fr-FR" sz="2400" dirty="0" smtClean="0">
              <a:latin typeface="Arial Narrow" panose="020B0606020202030204" pitchFamily="34" charset="0"/>
            </a:rPr>
            <a:t>Formation</a:t>
          </a:r>
        </a:p>
        <a:p>
          <a:pPr algn="l"/>
          <a:r>
            <a:rPr lang="fr-FR" sz="2400" dirty="0" smtClean="0">
              <a:latin typeface="Arial Narrow" panose="020B0606020202030204" pitchFamily="34" charset="0"/>
              <a:sym typeface="Wingdings" panose="05000000000000000000" pitchFamily="2" charset="2"/>
            </a:rPr>
            <a:t></a:t>
          </a:r>
          <a:r>
            <a:rPr lang="fr-FR" sz="2400" dirty="0" smtClean="0">
              <a:latin typeface="Arial Narrow" panose="020B0606020202030204" pitchFamily="34" charset="0"/>
            </a:rPr>
            <a:t>Projection Financière</a:t>
          </a:r>
        </a:p>
        <a:p>
          <a:pPr algn="l"/>
          <a:r>
            <a:rPr lang="fr-FR" sz="2400" dirty="0" smtClean="0">
              <a:latin typeface="Arial Narrow" panose="020B0606020202030204" pitchFamily="34" charset="0"/>
              <a:sym typeface="Wingdings" panose="05000000000000000000" pitchFamily="2" charset="2"/>
            </a:rPr>
            <a:t></a:t>
          </a:r>
          <a:r>
            <a:rPr lang="fr-FR" sz="2400" dirty="0" smtClean="0">
              <a:latin typeface="Arial Narrow" panose="020B0606020202030204" pitchFamily="34" charset="0"/>
            </a:rPr>
            <a:t>Projet de service</a:t>
          </a:r>
        </a:p>
        <a:p>
          <a:pPr algn="l"/>
          <a:r>
            <a:rPr lang="fr-FR" sz="2400" dirty="0" smtClean="0">
              <a:latin typeface="Arial Narrow" panose="020B0606020202030204" pitchFamily="34" charset="0"/>
              <a:sym typeface="Wingdings" panose="05000000000000000000" pitchFamily="2" charset="2"/>
            </a:rPr>
            <a:t></a:t>
          </a:r>
          <a:r>
            <a:rPr lang="fr-FR" sz="2400" dirty="0" smtClean="0">
              <a:latin typeface="Arial Narrow" panose="020B0606020202030204" pitchFamily="34" charset="0"/>
            </a:rPr>
            <a:t>Relations partenariales</a:t>
          </a:r>
        </a:p>
        <a:p>
          <a:pPr algn="l"/>
          <a:r>
            <a:rPr lang="fr-FR" sz="2400" dirty="0" smtClean="0">
              <a:latin typeface="Arial Narrow" panose="020B0606020202030204" pitchFamily="34" charset="0"/>
              <a:sym typeface="Wingdings" panose="05000000000000000000" pitchFamily="2" charset="2"/>
            </a:rPr>
            <a:t></a:t>
          </a:r>
          <a:r>
            <a:rPr lang="fr-FR" sz="2400" dirty="0" smtClean="0">
              <a:latin typeface="Arial Narrow" panose="020B0606020202030204" pitchFamily="34" charset="0"/>
            </a:rPr>
            <a:t>Télétravail</a:t>
          </a:r>
        </a:p>
        <a:p>
          <a:pPr algn="l"/>
          <a:endParaRPr lang="fr-FR" sz="2400" dirty="0" smtClean="0">
            <a:latin typeface="Arial Narrow" panose="020B0606020202030204" pitchFamily="34" charset="0"/>
          </a:endParaRPr>
        </a:p>
        <a:p>
          <a:pPr algn="ctr"/>
          <a:endParaRPr lang="fr-FR" sz="1100" dirty="0" smtClean="0">
            <a:latin typeface="Arial Narrow" panose="020B0606020202030204" pitchFamily="34" charset="0"/>
          </a:endParaRPr>
        </a:p>
        <a:p>
          <a:pPr algn="ctr"/>
          <a:endParaRPr lang="fr-FR" sz="1100" dirty="0" smtClean="0">
            <a:latin typeface="Arial Narrow" panose="020B0606020202030204" pitchFamily="34" charset="0"/>
          </a:endParaRPr>
        </a:p>
        <a:p>
          <a:pPr algn="ctr"/>
          <a:endParaRPr lang="fr-FR" sz="1100" dirty="0" smtClean="0">
            <a:latin typeface="Arial Narrow" panose="020B0606020202030204" pitchFamily="34" charset="0"/>
          </a:endParaRPr>
        </a:p>
        <a:p>
          <a:pPr algn="ctr"/>
          <a:endParaRPr lang="fr-FR" sz="1100" dirty="0" smtClean="0">
            <a:latin typeface="Arial Narrow" panose="020B0606020202030204" pitchFamily="34" charset="0"/>
          </a:endParaRPr>
        </a:p>
        <a:p>
          <a:pPr algn="ctr"/>
          <a:endParaRPr lang="fr-FR" sz="1100" dirty="0" smtClean="0">
            <a:latin typeface="Arial Narrow" panose="020B0606020202030204" pitchFamily="34" charset="0"/>
          </a:endParaRPr>
        </a:p>
        <a:p>
          <a:pPr algn="ctr"/>
          <a:endParaRPr lang="fr-FR" sz="1100" dirty="0" smtClean="0">
            <a:latin typeface="Arial Narrow" panose="020B0606020202030204" pitchFamily="34" charset="0"/>
          </a:endParaRPr>
        </a:p>
        <a:p>
          <a:pPr algn="ctr"/>
          <a:endParaRPr lang="fr-FR" sz="1100" dirty="0" smtClean="0">
            <a:latin typeface="Arial Narrow" panose="020B0606020202030204" pitchFamily="34" charset="0"/>
          </a:endParaRPr>
        </a:p>
        <a:p>
          <a:pPr algn="ctr"/>
          <a:endParaRPr lang="fr-FR" sz="1100" dirty="0" smtClean="0">
            <a:latin typeface="Arial Narrow" panose="020B0606020202030204" pitchFamily="34" charset="0"/>
          </a:endParaRPr>
        </a:p>
        <a:p>
          <a:pPr algn="ctr"/>
          <a:endParaRPr lang="fr-FR" sz="1100" dirty="0" smtClean="0">
            <a:latin typeface="Arial Narrow" panose="020B0606020202030204" pitchFamily="34" charset="0"/>
          </a:endParaRPr>
        </a:p>
        <a:p>
          <a:pPr algn="ctr"/>
          <a:endParaRPr lang="fr-FR" sz="1100" dirty="0">
            <a:latin typeface="Arial Narrow" panose="020B0606020202030204" pitchFamily="34" charset="0"/>
          </a:endParaRPr>
        </a:p>
      </dgm:t>
    </dgm:pt>
    <dgm:pt modelId="{81C5AA68-C5BC-4C8B-9B34-3AFF6DEBA2D4}" type="parTrans" cxnId="{948584E6-EF47-4047-B1C1-684CFFAD00DA}">
      <dgm:prSet/>
      <dgm:spPr/>
      <dgm:t>
        <a:bodyPr/>
        <a:lstStyle/>
        <a:p>
          <a:endParaRPr lang="fr-FR"/>
        </a:p>
      </dgm:t>
    </dgm:pt>
    <dgm:pt modelId="{8484A880-711D-4F48-89EF-DB069D82D059}" type="sibTrans" cxnId="{948584E6-EF47-4047-B1C1-684CFFAD00DA}">
      <dgm:prSet/>
      <dgm:spPr/>
      <dgm:t>
        <a:bodyPr/>
        <a:lstStyle/>
        <a:p>
          <a:endParaRPr lang="fr-FR"/>
        </a:p>
      </dgm:t>
    </dgm:pt>
    <dgm:pt modelId="{2C01C9CA-44AE-4322-9610-BCAE688FD57F}">
      <dgm:prSet phldrT="[Texte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r-FR" sz="2400" dirty="0" smtClean="0">
              <a:latin typeface="Arial Narrow" panose="020B0606020202030204" pitchFamily="34" charset="0"/>
            </a:rPr>
            <a:t>1 </a:t>
          </a:r>
        </a:p>
        <a:p>
          <a:r>
            <a:rPr lang="fr-FR" sz="2400" dirty="0" smtClean="0">
              <a:latin typeface="Arial Narrow" panose="020B0606020202030204" pitchFamily="34" charset="0"/>
            </a:rPr>
            <a:t>Assemblée Générale</a:t>
          </a:r>
          <a:endParaRPr lang="fr-FR" sz="2400" dirty="0">
            <a:latin typeface="Arial Narrow" panose="020B0606020202030204" pitchFamily="34" charset="0"/>
          </a:endParaRPr>
        </a:p>
      </dgm:t>
    </dgm:pt>
    <dgm:pt modelId="{FF160456-074F-4793-9BDA-DB1248132757}" type="parTrans" cxnId="{BE4D4588-2C9A-4697-A6EE-D1355C20D0E8}">
      <dgm:prSet/>
      <dgm:spPr/>
      <dgm:t>
        <a:bodyPr/>
        <a:lstStyle/>
        <a:p>
          <a:endParaRPr lang="fr-FR"/>
        </a:p>
      </dgm:t>
    </dgm:pt>
    <dgm:pt modelId="{8B0381AF-928D-4B0B-9FAA-536F920B1110}" type="sibTrans" cxnId="{BE4D4588-2C9A-4697-A6EE-D1355C20D0E8}">
      <dgm:prSet/>
      <dgm:spPr/>
      <dgm:t>
        <a:bodyPr/>
        <a:lstStyle/>
        <a:p>
          <a:endParaRPr lang="fr-FR"/>
        </a:p>
      </dgm:t>
    </dgm:pt>
    <dgm:pt modelId="{8F0BF6F7-32D8-4328-ACA9-F752D8B16AB7}">
      <dgm:prSet phldrT="[Texte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r-FR" sz="2000" dirty="0" smtClean="0"/>
            <a:t>1</a:t>
          </a:r>
        </a:p>
        <a:p>
          <a:r>
            <a:rPr lang="fr-FR" sz="2000" dirty="0" smtClean="0"/>
            <a:t>Administrateur</a:t>
          </a:r>
        </a:p>
        <a:p>
          <a:r>
            <a:rPr lang="fr-FR" sz="2000" dirty="0" smtClean="0"/>
            <a:t>  à </a:t>
          </a:r>
        </a:p>
        <a:p>
          <a:r>
            <a:rPr lang="fr-FR" sz="2000" dirty="0" smtClean="0"/>
            <a:t>la FNAT</a:t>
          </a:r>
          <a:endParaRPr lang="fr-FR" sz="2000" dirty="0"/>
        </a:p>
      </dgm:t>
    </dgm:pt>
    <dgm:pt modelId="{2234ABAA-413C-4C6C-9831-9B4FA28735E0}" type="parTrans" cxnId="{0CB45FD5-90B6-4875-8FD5-CA17C99C1221}">
      <dgm:prSet/>
      <dgm:spPr/>
      <dgm:t>
        <a:bodyPr/>
        <a:lstStyle/>
        <a:p>
          <a:endParaRPr lang="fr-FR"/>
        </a:p>
      </dgm:t>
    </dgm:pt>
    <dgm:pt modelId="{19164268-4836-4871-8F45-D687A9BE648F}" type="sibTrans" cxnId="{0CB45FD5-90B6-4875-8FD5-CA17C99C1221}">
      <dgm:prSet/>
      <dgm:spPr/>
      <dgm:t>
        <a:bodyPr/>
        <a:lstStyle/>
        <a:p>
          <a:endParaRPr lang="fr-FR"/>
        </a:p>
      </dgm:t>
    </dgm:pt>
    <dgm:pt modelId="{27F29EF6-F316-4278-A7CD-E73A42D7CE1F}" type="pres">
      <dgm:prSet presAssocID="{1492021F-577E-41E7-B5B0-54F72DA74EC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56C6FD2-956D-4E6E-B5A9-99EA4708020F}" type="pres">
      <dgm:prSet presAssocID="{2D19EDE5-F9AD-48A2-881A-9CAD220745B9}" presName="centerShape" presStyleLbl="node0" presStyleIdx="0" presStyleCnt="1" custScaleX="204028" custScaleY="164679" custLinFactNeighborX="-15003" custLinFactNeighborY="-4374"/>
      <dgm:spPr/>
      <dgm:t>
        <a:bodyPr/>
        <a:lstStyle/>
        <a:p>
          <a:endParaRPr lang="fr-FR"/>
        </a:p>
      </dgm:t>
    </dgm:pt>
    <dgm:pt modelId="{25D3637F-CDAD-4EDF-B4DA-D5CCB93CB914}" type="pres">
      <dgm:prSet presAssocID="{CC1D13E8-D39A-4490-9388-FC74CB64DDBF}" presName="Name9" presStyleLbl="parChTrans1D2" presStyleIdx="0" presStyleCnt="4"/>
      <dgm:spPr/>
      <dgm:t>
        <a:bodyPr/>
        <a:lstStyle/>
        <a:p>
          <a:endParaRPr lang="fr-FR"/>
        </a:p>
      </dgm:t>
    </dgm:pt>
    <dgm:pt modelId="{72E3B4F7-6AD4-4BCB-8731-77EDEDF7619D}" type="pres">
      <dgm:prSet presAssocID="{CC1D13E8-D39A-4490-9388-FC74CB64DDBF}" presName="connTx" presStyleLbl="parChTrans1D2" presStyleIdx="0" presStyleCnt="4"/>
      <dgm:spPr/>
      <dgm:t>
        <a:bodyPr/>
        <a:lstStyle/>
        <a:p>
          <a:endParaRPr lang="fr-FR"/>
        </a:p>
      </dgm:t>
    </dgm:pt>
    <dgm:pt modelId="{B947642E-0E79-4218-82F5-1AB322509859}" type="pres">
      <dgm:prSet presAssocID="{0B9B4DE4-3297-4A63-B4F8-3F2C42DA30F0}" presName="node" presStyleLbl="node1" presStyleIdx="0" presStyleCnt="4" custScaleX="129096" custScaleY="117522" custRadScaleRad="141626" custRadScaleInc="-12227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298BD61-9AE2-4994-BFCB-543C4CDE6309}" type="pres">
      <dgm:prSet presAssocID="{81C5AA68-C5BC-4C8B-9B34-3AFF6DEBA2D4}" presName="Name9" presStyleLbl="parChTrans1D2" presStyleIdx="1" presStyleCnt="4"/>
      <dgm:spPr/>
      <dgm:t>
        <a:bodyPr/>
        <a:lstStyle/>
        <a:p>
          <a:endParaRPr lang="fr-FR"/>
        </a:p>
      </dgm:t>
    </dgm:pt>
    <dgm:pt modelId="{EF37A4D8-B3CE-48C1-85B1-CF7F2DF1D5BE}" type="pres">
      <dgm:prSet presAssocID="{81C5AA68-C5BC-4C8B-9B34-3AFF6DEBA2D4}" presName="connTx" presStyleLbl="parChTrans1D2" presStyleIdx="1" presStyleCnt="4"/>
      <dgm:spPr/>
      <dgm:t>
        <a:bodyPr/>
        <a:lstStyle/>
        <a:p>
          <a:endParaRPr lang="fr-FR"/>
        </a:p>
      </dgm:t>
    </dgm:pt>
    <dgm:pt modelId="{C51429C7-6644-4033-9E68-D8D54C240902}" type="pres">
      <dgm:prSet presAssocID="{BC4415E6-5C7F-4648-8329-90104035F398}" presName="node" presStyleLbl="node1" presStyleIdx="1" presStyleCnt="4" custScaleX="257557" custScaleY="333443" custRadScaleRad="158171" custRadScaleInc="-16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EB28C47-A442-444A-8855-51F59E57C5B5}" type="pres">
      <dgm:prSet presAssocID="{FF160456-074F-4793-9BDA-DB1248132757}" presName="Name9" presStyleLbl="parChTrans1D2" presStyleIdx="2" presStyleCnt="4"/>
      <dgm:spPr/>
      <dgm:t>
        <a:bodyPr/>
        <a:lstStyle/>
        <a:p>
          <a:endParaRPr lang="fr-FR"/>
        </a:p>
      </dgm:t>
    </dgm:pt>
    <dgm:pt modelId="{93B411E3-0058-4264-BB68-3E5A602209B7}" type="pres">
      <dgm:prSet presAssocID="{FF160456-074F-4793-9BDA-DB1248132757}" presName="connTx" presStyleLbl="parChTrans1D2" presStyleIdx="2" presStyleCnt="4"/>
      <dgm:spPr/>
      <dgm:t>
        <a:bodyPr/>
        <a:lstStyle/>
        <a:p>
          <a:endParaRPr lang="fr-FR"/>
        </a:p>
      </dgm:t>
    </dgm:pt>
    <dgm:pt modelId="{65038739-ADDD-475F-ABFB-A4D819F4F293}" type="pres">
      <dgm:prSet presAssocID="{2C01C9CA-44AE-4322-9610-BCAE688FD57F}" presName="node" presStyleLbl="node1" presStyleIdx="2" presStyleCnt="4" custScaleX="171350" custScaleY="111898" custRadScaleRad="94800" custRadScaleInc="2856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11D0059-DC01-40BF-8BDF-47C9EADB6679}" type="pres">
      <dgm:prSet presAssocID="{2234ABAA-413C-4C6C-9831-9B4FA28735E0}" presName="Name9" presStyleLbl="parChTrans1D2" presStyleIdx="3" presStyleCnt="4"/>
      <dgm:spPr/>
      <dgm:t>
        <a:bodyPr/>
        <a:lstStyle/>
        <a:p>
          <a:endParaRPr lang="fr-FR"/>
        </a:p>
      </dgm:t>
    </dgm:pt>
    <dgm:pt modelId="{9CEAE4D4-0A64-4C3B-B047-8C8ED8C178BA}" type="pres">
      <dgm:prSet presAssocID="{2234ABAA-413C-4C6C-9831-9B4FA28735E0}" presName="connTx" presStyleLbl="parChTrans1D2" presStyleIdx="3" presStyleCnt="4"/>
      <dgm:spPr/>
      <dgm:t>
        <a:bodyPr/>
        <a:lstStyle/>
        <a:p>
          <a:endParaRPr lang="fr-FR"/>
        </a:p>
      </dgm:t>
    </dgm:pt>
    <dgm:pt modelId="{B72E46D5-D770-4770-8EDB-F4B310D114E9}" type="pres">
      <dgm:prSet presAssocID="{8F0BF6F7-32D8-4328-ACA9-F752D8B16AB7}" presName="node" presStyleLbl="node1" presStyleIdx="3" presStyleCnt="4" custScaleX="169770" custScaleY="110320" custRadScaleRad="156048" custRadScaleInc="-4017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48584E6-EF47-4047-B1C1-684CFFAD00DA}" srcId="{2D19EDE5-F9AD-48A2-881A-9CAD220745B9}" destId="{BC4415E6-5C7F-4648-8329-90104035F398}" srcOrd="1" destOrd="0" parTransId="{81C5AA68-C5BC-4C8B-9B34-3AFF6DEBA2D4}" sibTransId="{8484A880-711D-4F48-89EF-DB069D82D059}"/>
    <dgm:cxn modelId="{0CB45FD5-90B6-4875-8FD5-CA17C99C1221}" srcId="{2D19EDE5-F9AD-48A2-881A-9CAD220745B9}" destId="{8F0BF6F7-32D8-4328-ACA9-F752D8B16AB7}" srcOrd="3" destOrd="0" parTransId="{2234ABAA-413C-4C6C-9831-9B4FA28735E0}" sibTransId="{19164268-4836-4871-8F45-D687A9BE648F}"/>
    <dgm:cxn modelId="{827844BA-B0C8-43A4-8C59-E7643ECBEACC}" type="presOf" srcId="{2234ABAA-413C-4C6C-9831-9B4FA28735E0}" destId="{9CEAE4D4-0A64-4C3B-B047-8C8ED8C178BA}" srcOrd="1" destOrd="0" presId="urn:microsoft.com/office/officeart/2005/8/layout/radial1"/>
    <dgm:cxn modelId="{8DC6ECFF-199C-4BB8-9F69-7AA2EEE9481D}" type="presOf" srcId="{81C5AA68-C5BC-4C8B-9B34-3AFF6DEBA2D4}" destId="{EF37A4D8-B3CE-48C1-85B1-CF7F2DF1D5BE}" srcOrd="1" destOrd="0" presId="urn:microsoft.com/office/officeart/2005/8/layout/radial1"/>
    <dgm:cxn modelId="{443E9BB6-2BE6-4E2A-9AF5-32387C070C8A}" srcId="{2D19EDE5-F9AD-48A2-881A-9CAD220745B9}" destId="{0B9B4DE4-3297-4A63-B4F8-3F2C42DA30F0}" srcOrd="0" destOrd="0" parTransId="{CC1D13E8-D39A-4490-9388-FC74CB64DDBF}" sibTransId="{C9294D7F-2B7F-4F42-ABAC-678A5E5285CB}"/>
    <dgm:cxn modelId="{91366BB2-B076-456C-AA7A-229DCC7E044C}" type="presOf" srcId="{2C01C9CA-44AE-4322-9610-BCAE688FD57F}" destId="{65038739-ADDD-475F-ABFB-A4D819F4F293}" srcOrd="0" destOrd="0" presId="urn:microsoft.com/office/officeart/2005/8/layout/radial1"/>
    <dgm:cxn modelId="{731F58A8-E607-4D47-9893-8FAF2CA64100}" type="presOf" srcId="{8F0BF6F7-32D8-4328-ACA9-F752D8B16AB7}" destId="{B72E46D5-D770-4770-8EDB-F4B310D114E9}" srcOrd="0" destOrd="0" presId="urn:microsoft.com/office/officeart/2005/8/layout/radial1"/>
    <dgm:cxn modelId="{8C03A44A-9586-4D6D-B783-75E783B2ED06}" type="presOf" srcId="{FF160456-074F-4793-9BDA-DB1248132757}" destId="{0EB28C47-A442-444A-8855-51F59E57C5B5}" srcOrd="0" destOrd="0" presId="urn:microsoft.com/office/officeart/2005/8/layout/radial1"/>
    <dgm:cxn modelId="{DAF96EA6-4F6C-4A6B-A325-26FE239488C1}" type="presOf" srcId="{CC1D13E8-D39A-4490-9388-FC74CB64DDBF}" destId="{72E3B4F7-6AD4-4BCB-8731-77EDEDF7619D}" srcOrd="1" destOrd="0" presId="urn:microsoft.com/office/officeart/2005/8/layout/radial1"/>
    <dgm:cxn modelId="{C84B4321-CC76-4AC9-870F-196B37B7CF89}" type="presOf" srcId="{2234ABAA-413C-4C6C-9831-9B4FA28735E0}" destId="{411D0059-DC01-40BF-8BDF-47C9EADB6679}" srcOrd="0" destOrd="0" presId="urn:microsoft.com/office/officeart/2005/8/layout/radial1"/>
    <dgm:cxn modelId="{851BA56B-9E4D-4EAC-94E4-4BA09DD44F61}" type="presOf" srcId="{CC1D13E8-D39A-4490-9388-FC74CB64DDBF}" destId="{25D3637F-CDAD-4EDF-B4DA-D5CCB93CB914}" srcOrd="0" destOrd="0" presId="urn:microsoft.com/office/officeart/2005/8/layout/radial1"/>
    <dgm:cxn modelId="{067DABAF-2137-4423-96A3-3064781FC6CE}" type="presOf" srcId="{1492021F-577E-41E7-B5B0-54F72DA74EC9}" destId="{27F29EF6-F316-4278-A7CD-E73A42D7CE1F}" srcOrd="0" destOrd="0" presId="urn:microsoft.com/office/officeart/2005/8/layout/radial1"/>
    <dgm:cxn modelId="{0FC9B88E-BF57-48EA-A223-B9AB6FFCC854}" type="presOf" srcId="{2D19EDE5-F9AD-48A2-881A-9CAD220745B9}" destId="{856C6FD2-956D-4E6E-B5A9-99EA4708020F}" srcOrd="0" destOrd="0" presId="urn:microsoft.com/office/officeart/2005/8/layout/radial1"/>
    <dgm:cxn modelId="{9E4E5D88-0AAF-4F4E-A90A-1822EEA97BE4}" type="presOf" srcId="{0B9B4DE4-3297-4A63-B4F8-3F2C42DA30F0}" destId="{B947642E-0E79-4218-82F5-1AB322509859}" srcOrd="0" destOrd="0" presId="urn:microsoft.com/office/officeart/2005/8/layout/radial1"/>
    <dgm:cxn modelId="{7769D5AD-C990-41EA-86F1-2F29BC4216E4}" type="presOf" srcId="{BC4415E6-5C7F-4648-8329-90104035F398}" destId="{C51429C7-6644-4033-9E68-D8D54C240902}" srcOrd="0" destOrd="0" presId="urn:microsoft.com/office/officeart/2005/8/layout/radial1"/>
    <dgm:cxn modelId="{BE4D4588-2C9A-4697-A6EE-D1355C20D0E8}" srcId="{2D19EDE5-F9AD-48A2-881A-9CAD220745B9}" destId="{2C01C9CA-44AE-4322-9610-BCAE688FD57F}" srcOrd="2" destOrd="0" parTransId="{FF160456-074F-4793-9BDA-DB1248132757}" sibTransId="{8B0381AF-928D-4B0B-9FAA-536F920B1110}"/>
    <dgm:cxn modelId="{0555EF56-C2A6-4BC6-8AEB-4D6B04D8780F}" type="presOf" srcId="{FF160456-074F-4793-9BDA-DB1248132757}" destId="{93B411E3-0058-4264-BB68-3E5A602209B7}" srcOrd="1" destOrd="0" presId="urn:microsoft.com/office/officeart/2005/8/layout/radial1"/>
    <dgm:cxn modelId="{11CE7BC5-ABE2-4224-99DC-D9E1FCDFE1DC}" type="presOf" srcId="{81C5AA68-C5BC-4C8B-9B34-3AFF6DEBA2D4}" destId="{2298BD61-9AE2-4994-BFCB-543C4CDE6309}" srcOrd="0" destOrd="0" presId="urn:microsoft.com/office/officeart/2005/8/layout/radial1"/>
    <dgm:cxn modelId="{473EB29E-4B5F-459B-85AB-2E94DE052D8F}" srcId="{1492021F-577E-41E7-B5B0-54F72DA74EC9}" destId="{2D19EDE5-F9AD-48A2-881A-9CAD220745B9}" srcOrd="0" destOrd="0" parTransId="{1FEC5222-89E5-4076-B310-E2DA6A9C6EBD}" sibTransId="{D8ECB462-E86B-4524-8A9D-95CC654E3220}"/>
    <dgm:cxn modelId="{A3113B75-5107-47DD-BC8D-E20A51696A37}" type="presParOf" srcId="{27F29EF6-F316-4278-A7CD-E73A42D7CE1F}" destId="{856C6FD2-956D-4E6E-B5A9-99EA4708020F}" srcOrd="0" destOrd="0" presId="urn:microsoft.com/office/officeart/2005/8/layout/radial1"/>
    <dgm:cxn modelId="{7D74037D-DDE1-453E-A2D7-EB61048B44A1}" type="presParOf" srcId="{27F29EF6-F316-4278-A7CD-E73A42D7CE1F}" destId="{25D3637F-CDAD-4EDF-B4DA-D5CCB93CB914}" srcOrd="1" destOrd="0" presId="urn:microsoft.com/office/officeart/2005/8/layout/radial1"/>
    <dgm:cxn modelId="{7822AA3F-5B5F-409F-B714-45FB3551D68C}" type="presParOf" srcId="{25D3637F-CDAD-4EDF-B4DA-D5CCB93CB914}" destId="{72E3B4F7-6AD4-4BCB-8731-77EDEDF7619D}" srcOrd="0" destOrd="0" presId="urn:microsoft.com/office/officeart/2005/8/layout/radial1"/>
    <dgm:cxn modelId="{A783B27C-D565-4ACF-BB10-CB7C0518BDF7}" type="presParOf" srcId="{27F29EF6-F316-4278-A7CD-E73A42D7CE1F}" destId="{B947642E-0E79-4218-82F5-1AB322509859}" srcOrd="2" destOrd="0" presId="urn:microsoft.com/office/officeart/2005/8/layout/radial1"/>
    <dgm:cxn modelId="{55D61A7B-EA0A-4231-8B5F-3F76098BAE4B}" type="presParOf" srcId="{27F29EF6-F316-4278-A7CD-E73A42D7CE1F}" destId="{2298BD61-9AE2-4994-BFCB-543C4CDE6309}" srcOrd="3" destOrd="0" presId="urn:microsoft.com/office/officeart/2005/8/layout/radial1"/>
    <dgm:cxn modelId="{740607C6-4AFF-40D9-A4BD-F150C46E8193}" type="presParOf" srcId="{2298BD61-9AE2-4994-BFCB-543C4CDE6309}" destId="{EF37A4D8-B3CE-48C1-85B1-CF7F2DF1D5BE}" srcOrd="0" destOrd="0" presId="urn:microsoft.com/office/officeart/2005/8/layout/radial1"/>
    <dgm:cxn modelId="{5D16BD12-A2CD-4756-BAE4-DCBB05CCD364}" type="presParOf" srcId="{27F29EF6-F316-4278-A7CD-E73A42D7CE1F}" destId="{C51429C7-6644-4033-9E68-D8D54C240902}" srcOrd="4" destOrd="0" presId="urn:microsoft.com/office/officeart/2005/8/layout/radial1"/>
    <dgm:cxn modelId="{BC7F744F-D889-42EF-B408-E9C380ED4BFB}" type="presParOf" srcId="{27F29EF6-F316-4278-A7CD-E73A42D7CE1F}" destId="{0EB28C47-A442-444A-8855-51F59E57C5B5}" srcOrd="5" destOrd="0" presId="urn:microsoft.com/office/officeart/2005/8/layout/radial1"/>
    <dgm:cxn modelId="{141A5D65-8B91-437C-9B0D-839644B18EA0}" type="presParOf" srcId="{0EB28C47-A442-444A-8855-51F59E57C5B5}" destId="{93B411E3-0058-4264-BB68-3E5A602209B7}" srcOrd="0" destOrd="0" presId="urn:microsoft.com/office/officeart/2005/8/layout/radial1"/>
    <dgm:cxn modelId="{09D505D4-8742-4124-B6D7-C83D39F47944}" type="presParOf" srcId="{27F29EF6-F316-4278-A7CD-E73A42D7CE1F}" destId="{65038739-ADDD-475F-ABFB-A4D819F4F293}" srcOrd="6" destOrd="0" presId="urn:microsoft.com/office/officeart/2005/8/layout/radial1"/>
    <dgm:cxn modelId="{0463B53E-1000-47AB-9BA8-250595DE8E0D}" type="presParOf" srcId="{27F29EF6-F316-4278-A7CD-E73A42D7CE1F}" destId="{411D0059-DC01-40BF-8BDF-47C9EADB6679}" srcOrd="7" destOrd="0" presId="urn:microsoft.com/office/officeart/2005/8/layout/radial1"/>
    <dgm:cxn modelId="{ADC93A15-5DC1-49E1-A95F-E144E8FB7867}" type="presParOf" srcId="{411D0059-DC01-40BF-8BDF-47C9EADB6679}" destId="{9CEAE4D4-0A64-4C3B-B047-8C8ED8C178BA}" srcOrd="0" destOrd="0" presId="urn:microsoft.com/office/officeart/2005/8/layout/radial1"/>
    <dgm:cxn modelId="{BAD952D8-34CD-41B8-AED7-8D7FFE678538}" type="presParOf" srcId="{27F29EF6-F316-4278-A7CD-E73A42D7CE1F}" destId="{B72E46D5-D770-4770-8EDB-F4B310D114E9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6C6FD2-956D-4E6E-B5A9-99EA4708020F}">
      <dsp:nvSpPr>
        <dsp:cNvPr id="0" name=""/>
        <dsp:cNvSpPr/>
      </dsp:nvSpPr>
      <dsp:spPr>
        <a:xfrm>
          <a:off x="1955549" y="1380999"/>
          <a:ext cx="3154408" cy="2546046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accent1">
                  <a:lumMod val="50000"/>
                </a:schemeClr>
              </a:solidFill>
            </a:rPr>
            <a:t>Le Conseil d’Administration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accent1">
                  <a:lumMod val="50000"/>
                </a:schemeClr>
              </a:solidFill>
            </a:rPr>
            <a:t>15 membres</a:t>
          </a:r>
          <a:endParaRPr lang="fr-FR" sz="24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2417501" y="1753859"/>
        <a:ext cx="2230504" cy="1800326"/>
      </dsp:txXfrm>
    </dsp:sp>
    <dsp:sp modelId="{25D3637F-CDAD-4EDF-B4DA-D5CCB93CB914}">
      <dsp:nvSpPr>
        <dsp:cNvPr id="0" name=""/>
        <dsp:cNvSpPr/>
      </dsp:nvSpPr>
      <dsp:spPr>
        <a:xfrm rot="2405492">
          <a:off x="2426937" y="1758681"/>
          <a:ext cx="121419" cy="31088"/>
        </a:xfrm>
        <a:custGeom>
          <a:avLst/>
          <a:gdLst/>
          <a:ahLst/>
          <a:cxnLst/>
          <a:rect l="0" t="0" r="0" b="0"/>
          <a:pathLst>
            <a:path>
              <a:moveTo>
                <a:pt x="0" y="15544"/>
              </a:moveTo>
              <a:lnTo>
                <a:pt x="121419" y="155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 dirty="0"/>
        </a:p>
      </dsp:txBody>
      <dsp:txXfrm>
        <a:off x="2484611" y="1771189"/>
        <a:ext cx="6070" cy="6070"/>
      </dsp:txXfrm>
    </dsp:sp>
    <dsp:sp modelId="{B947642E-0E79-4218-82F5-1AB322509859}">
      <dsp:nvSpPr>
        <dsp:cNvPr id="0" name=""/>
        <dsp:cNvSpPr/>
      </dsp:nvSpPr>
      <dsp:spPr>
        <a:xfrm>
          <a:off x="803439" y="288036"/>
          <a:ext cx="1995910" cy="1816968"/>
        </a:xfrm>
        <a:prstGeom prst="ellipse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latin typeface="Arial Narrow" panose="020B0606020202030204" pitchFamily="34" charset="0"/>
            </a:rPr>
            <a:t> 5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latin typeface="Arial Narrow" panose="020B0606020202030204" pitchFamily="34" charset="0"/>
            </a:rPr>
            <a:t> CA</a:t>
          </a:r>
          <a:endParaRPr lang="fr-FR" sz="2400" kern="1200" dirty="0">
            <a:latin typeface="Arial Narrow" panose="020B0606020202030204" pitchFamily="34" charset="0"/>
          </a:endParaRPr>
        </a:p>
      </dsp:txBody>
      <dsp:txXfrm>
        <a:off x="1095733" y="554125"/>
        <a:ext cx="1411322" cy="1284790"/>
      </dsp:txXfrm>
    </dsp:sp>
    <dsp:sp modelId="{2298BD61-9AE2-4994-BFCB-543C4CDE6309}">
      <dsp:nvSpPr>
        <dsp:cNvPr id="0" name=""/>
        <dsp:cNvSpPr/>
      </dsp:nvSpPr>
      <dsp:spPr>
        <a:xfrm rot="10972350">
          <a:off x="4971091" y="2714059"/>
          <a:ext cx="135912" cy="31088"/>
        </a:xfrm>
        <a:custGeom>
          <a:avLst/>
          <a:gdLst/>
          <a:ahLst/>
          <a:cxnLst/>
          <a:rect l="0" t="0" r="0" b="0"/>
          <a:pathLst>
            <a:path>
              <a:moveTo>
                <a:pt x="0" y="15544"/>
              </a:moveTo>
              <a:lnTo>
                <a:pt x="135912" y="155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 rot="10800000">
        <a:off x="5035650" y="2726206"/>
        <a:ext cx="6795" cy="6795"/>
      </dsp:txXfrm>
    </dsp:sp>
    <dsp:sp modelId="{C51429C7-6644-4033-9E68-D8D54C240902}">
      <dsp:nvSpPr>
        <dsp:cNvPr id="0" name=""/>
        <dsp:cNvSpPr/>
      </dsp:nvSpPr>
      <dsp:spPr>
        <a:xfrm>
          <a:off x="4969683" y="248399"/>
          <a:ext cx="3982002" cy="5155250"/>
        </a:xfrm>
        <a:prstGeom prst="ellipse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kern="1200" dirty="0" smtClean="0"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kern="1200" dirty="0" smtClean="0"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kern="1200" dirty="0" smtClean="0"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kern="1200" dirty="0" smtClean="0"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u="sng" kern="1200" dirty="0" smtClean="0">
            <a:solidFill>
              <a:schemeClr val="bg1"/>
            </a:solidFill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u="sng" kern="1200" dirty="0" smtClean="0">
              <a:solidFill>
                <a:schemeClr val="bg1"/>
              </a:solidFill>
              <a:latin typeface="Arial Narrow" panose="020B0606020202030204" pitchFamily="34" charset="0"/>
            </a:rPr>
            <a:t>Les différentes commissions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200" u="sng" kern="1200" dirty="0" smtClean="0">
            <a:solidFill>
              <a:schemeClr val="bg1"/>
            </a:solidFill>
            <a:latin typeface="Arial Narrow" panose="020B0606020202030204" pitchFamily="34" charset="0"/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latin typeface="Arial Narrow" panose="020B0606020202030204" pitchFamily="34" charset="0"/>
              <a:sym typeface="Wingdings" panose="05000000000000000000" pitchFamily="2" charset="2"/>
            </a:rPr>
            <a:t></a:t>
          </a:r>
          <a:r>
            <a:rPr lang="fr-FR" sz="2400" kern="1200" dirty="0" smtClean="0">
              <a:latin typeface="Arial Narrow" panose="020B0606020202030204" pitchFamily="34" charset="0"/>
            </a:rPr>
            <a:t>Communication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latin typeface="Arial Narrow" panose="020B0606020202030204" pitchFamily="34" charset="0"/>
              <a:sym typeface="Wingdings" panose="05000000000000000000" pitchFamily="2" charset="2"/>
            </a:rPr>
            <a:t></a:t>
          </a:r>
          <a:r>
            <a:rPr lang="fr-FR" sz="2400" kern="1200" dirty="0" smtClean="0">
              <a:latin typeface="Arial Narrow" panose="020B0606020202030204" pitchFamily="34" charset="0"/>
            </a:rPr>
            <a:t>Evaluation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latin typeface="Arial Narrow" panose="020B0606020202030204" pitchFamily="34" charset="0"/>
              <a:sym typeface="Wingdings" panose="05000000000000000000" pitchFamily="2" charset="2"/>
            </a:rPr>
            <a:t></a:t>
          </a:r>
          <a:r>
            <a:rPr lang="fr-FR" sz="2400" kern="1200" dirty="0" smtClean="0">
              <a:latin typeface="Arial Narrow" panose="020B0606020202030204" pitchFamily="34" charset="0"/>
            </a:rPr>
            <a:t>Formation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latin typeface="Arial Narrow" panose="020B0606020202030204" pitchFamily="34" charset="0"/>
              <a:sym typeface="Wingdings" panose="05000000000000000000" pitchFamily="2" charset="2"/>
            </a:rPr>
            <a:t></a:t>
          </a:r>
          <a:r>
            <a:rPr lang="fr-FR" sz="2400" kern="1200" dirty="0" smtClean="0">
              <a:latin typeface="Arial Narrow" panose="020B0606020202030204" pitchFamily="34" charset="0"/>
            </a:rPr>
            <a:t>Projection Financière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latin typeface="Arial Narrow" panose="020B0606020202030204" pitchFamily="34" charset="0"/>
              <a:sym typeface="Wingdings" panose="05000000000000000000" pitchFamily="2" charset="2"/>
            </a:rPr>
            <a:t></a:t>
          </a:r>
          <a:r>
            <a:rPr lang="fr-FR" sz="2400" kern="1200" dirty="0" smtClean="0">
              <a:latin typeface="Arial Narrow" panose="020B0606020202030204" pitchFamily="34" charset="0"/>
            </a:rPr>
            <a:t>Projet de service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latin typeface="Arial Narrow" panose="020B0606020202030204" pitchFamily="34" charset="0"/>
              <a:sym typeface="Wingdings" panose="05000000000000000000" pitchFamily="2" charset="2"/>
            </a:rPr>
            <a:t></a:t>
          </a:r>
          <a:r>
            <a:rPr lang="fr-FR" sz="2400" kern="1200" dirty="0" smtClean="0">
              <a:latin typeface="Arial Narrow" panose="020B0606020202030204" pitchFamily="34" charset="0"/>
            </a:rPr>
            <a:t>Relations partenariales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latin typeface="Arial Narrow" panose="020B0606020202030204" pitchFamily="34" charset="0"/>
              <a:sym typeface="Wingdings" panose="05000000000000000000" pitchFamily="2" charset="2"/>
            </a:rPr>
            <a:t></a:t>
          </a:r>
          <a:r>
            <a:rPr lang="fr-FR" sz="2400" kern="1200" dirty="0" smtClean="0">
              <a:latin typeface="Arial Narrow" panose="020B0606020202030204" pitchFamily="34" charset="0"/>
            </a:rPr>
            <a:t>Télétravail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kern="1200" dirty="0" smtClean="0"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 dirty="0" smtClean="0"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 dirty="0" smtClean="0"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 dirty="0" smtClean="0"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 dirty="0" smtClean="0"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 dirty="0" smtClean="0"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 dirty="0" smtClean="0"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 dirty="0" smtClean="0"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 dirty="0" smtClean="0"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 dirty="0" smtClean="0"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 dirty="0">
            <a:latin typeface="Arial Narrow" panose="020B0606020202030204" pitchFamily="34" charset="0"/>
          </a:endParaRPr>
        </a:p>
      </dsp:txBody>
      <dsp:txXfrm>
        <a:off x="5552834" y="1003368"/>
        <a:ext cx="2815700" cy="3645312"/>
      </dsp:txXfrm>
    </dsp:sp>
    <dsp:sp modelId="{0EB28C47-A442-444A-8855-51F59E57C5B5}">
      <dsp:nvSpPr>
        <dsp:cNvPr id="0" name=""/>
        <dsp:cNvSpPr/>
      </dsp:nvSpPr>
      <dsp:spPr>
        <a:xfrm rot="15897761">
          <a:off x="3591388" y="3859490"/>
          <a:ext cx="97982" cy="31088"/>
        </a:xfrm>
        <a:custGeom>
          <a:avLst/>
          <a:gdLst/>
          <a:ahLst/>
          <a:cxnLst/>
          <a:rect l="0" t="0" r="0" b="0"/>
          <a:pathLst>
            <a:path>
              <a:moveTo>
                <a:pt x="0" y="15544"/>
              </a:moveTo>
              <a:lnTo>
                <a:pt x="97982" y="155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 rot="10800000">
        <a:off x="3637929" y="3872585"/>
        <a:ext cx="4899" cy="4899"/>
      </dsp:txXfrm>
    </dsp:sp>
    <dsp:sp modelId="{65038739-ADDD-475F-ABFB-A4D819F4F293}">
      <dsp:nvSpPr>
        <dsp:cNvPr id="0" name=""/>
        <dsp:cNvSpPr/>
      </dsp:nvSpPr>
      <dsp:spPr>
        <a:xfrm>
          <a:off x="2387605" y="3824803"/>
          <a:ext cx="2649184" cy="1730017"/>
        </a:xfrm>
        <a:prstGeom prst="ellipse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latin typeface="Arial Narrow" panose="020B0606020202030204" pitchFamily="34" charset="0"/>
            </a:rPr>
            <a:t>1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latin typeface="Arial Narrow" panose="020B0606020202030204" pitchFamily="34" charset="0"/>
            </a:rPr>
            <a:t>Assemblée Générale</a:t>
          </a:r>
          <a:endParaRPr lang="fr-FR" sz="2400" kern="1200" dirty="0">
            <a:latin typeface="Arial Narrow" panose="020B0606020202030204" pitchFamily="34" charset="0"/>
          </a:endParaRPr>
        </a:p>
      </dsp:txBody>
      <dsp:txXfrm>
        <a:off x="2775569" y="4078158"/>
        <a:ext cx="1873256" cy="1223307"/>
      </dsp:txXfrm>
    </dsp:sp>
    <dsp:sp modelId="{411D0059-DC01-40BF-8BDF-47C9EADB6679}">
      <dsp:nvSpPr>
        <dsp:cNvPr id="0" name=""/>
        <dsp:cNvSpPr/>
      </dsp:nvSpPr>
      <dsp:spPr>
        <a:xfrm rot="19956603">
          <a:off x="2197087" y="3291713"/>
          <a:ext cx="149813" cy="31088"/>
        </a:xfrm>
        <a:custGeom>
          <a:avLst/>
          <a:gdLst/>
          <a:ahLst/>
          <a:cxnLst/>
          <a:rect l="0" t="0" r="0" b="0"/>
          <a:pathLst>
            <a:path>
              <a:moveTo>
                <a:pt x="0" y="15544"/>
              </a:moveTo>
              <a:lnTo>
                <a:pt x="149813" y="155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2268248" y="3303512"/>
        <a:ext cx="7490" cy="7490"/>
      </dsp:txXfrm>
    </dsp:sp>
    <dsp:sp modelId="{B72E46D5-D770-4770-8EDB-F4B310D114E9}">
      <dsp:nvSpPr>
        <dsp:cNvPr id="0" name=""/>
        <dsp:cNvSpPr/>
      </dsp:nvSpPr>
      <dsp:spPr>
        <a:xfrm>
          <a:off x="0" y="2951651"/>
          <a:ext cx="2624757" cy="1705620"/>
        </a:xfrm>
        <a:prstGeom prst="ellipse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1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Administrateur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  à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la FNAT</a:t>
          </a:r>
          <a:endParaRPr lang="fr-FR" sz="2000" kern="1200" dirty="0"/>
        </a:p>
      </dsp:txBody>
      <dsp:txXfrm>
        <a:off x="384387" y="3201433"/>
        <a:ext cx="1855983" cy="1206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0.37083</cdr:x>
      <cdr:y>0.26736</cdr:y>
    </cdr:from>
    <cdr:to>
      <cdr:x>0.47292</cdr:x>
      <cdr:y>0.375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1695449" y="733425"/>
          <a:ext cx="466725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2800" b="1" dirty="0">
              <a:solidFill>
                <a:schemeClr val="bg1"/>
              </a:solidFill>
              <a:latin typeface="Arial Narrow" panose="020B0606020202030204" pitchFamily="34" charset="0"/>
            </a:rPr>
            <a:t>19</a:t>
          </a:r>
        </a:p>
      </cdr:txBody>
    </cdr:sp>
  </cdr:relSizeAnchor>
  <cdr:relSizeAnchor xmlns:cdr="http://schemas.openxmlformats.org/drawingml/2006/chartDrawing">
    <cdr:from>
      <cdr:x>0.52083</cdr:x>
      <cdr:y>0.56597</cdr:y>
    </cdr:from>
    <cdr:to>
      <cdr:x>0.65833</cdr:x>
      <cdr:y>0.71528</cdr:y>
    </cdr:to>
    <cdr:sp macro="" textlink="">
      <cdr:nvSpPr>
        <cdr:cNvPr id="3" name="ZoneTexte 2"/>
        <cdr:cNvSpPr txBox="1"/>
      </cdr:nvSpPr>
      <cdr:spPr>
        <a:xfrm xmlns:a="http://schemas.openxmlformats.org/drawingml/2006/main">
          <a:off x="2381250" y="1552575"/>
          <a:ext cx="628650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fr-FR" sz="1100"/>
        </a:p>
      </cdr:txBody>
    </cdr:sp>
  </cdr:relSizeAnchor>
  <cdr:relSizeAnchor xmlns:cdr="http://schemas.openxmlformats.org/drawingml/2006/chartDrawing">
    <cdr:from>
      <cdr:x>0.57</cdr:x>
      <cdr:y>0.52043</cdr:y>
    </cdr:from>
    <cdr:to>
      <cdr:x>0.65458</cdr:x>
      <cdr:y>0.60609</cdr:y>
    </cdr:to>
    <cdr:sp macro="" textlink="">
      <cdr:nvSpPr>
        <cdr:cNvPr id="4" name="ZoneTexte 3"/>
        <cdr:cNvSpPr txBox="1"/>
      </cdr:nvSpPr>
      <cdr:spPr>
        <a:xfrm xmlns:a="http://schemas.openxmlformats.org/drawingml/2006/main">
          <a:off x="4779328" y="2735490"/>
          <a:ext cx="709209" cy="4502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3200" b="1" dirty="0" smtClean="0">
              <a:solidFill>
                <a:schemeClr val="bg1"/>
              </a:solidFill>
              <a:latin typeface="Arial Narrow" panose="020B0606020202030204" pitchFamily="34" charset="0"/>
            </a:rPr>
            <a:t>57</a:t>
          </a:r>
          <a:endParaRPr lang="fr-FR" sz="3200" b="1" dirty="0">
            <a:solidFill>
              <a:schemeClr val="bg1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0.24364</cdr:x>
      <cdr:y>0.47949</cdr:y>
    </cdr:from>
    <cdr:to>
      <cdr:x>0.32697</cdr:x>
      <cdr:y>0.57538</cdr:y>
    </cdr:to>
    <cdr:sp macro="" textlink="">
      <cdr:nvSpPr>
        <cdr:cNvPr id="5" name="ZoneTexte 4"/>
        <cdr:cNvSpPr txBox="1"/>
      </cdr:nvSpPr>
      <cdr:spPr>
        <a:xfrm xmlns:a="http://schemas.openxmlformats.org/drawingml/2006/main">
          <a:off x="2005052" y="2520280"/>
          <a:ext cx="685772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2800" b="1" dirty="0">
              <a:solidFill>
                <a:schemeClr val="bg1"/>
              </a:solidFill>
              <a:latin typeface="Arial Narrow" panose="020B0606020202030204" pitchFamily="34" charset="0"/>
            </a:rPr>
            <a:t>2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0.56997</cdr:x>
      <cdr:y>0.54167</cdr:y>
    </cdr:from>
    <cdr:to>
      <cdr:x>0.66793</cdr:x>
      <cdr:y>0.625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4608512" y="2808312"/>
          <a:ext cx="79208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fr-FR" sz="1100" dirty="0"/>
        </a:p>
      </cdr:txBody>
    </cdr:sp>
  </cdr:relSizeAnchor>
  <cdr:relSizeAnchor xmlns:cdr="http://schemas.openxmlformats.org/drawingml/2006/chartDrawing">
    <cdr:from>
      <cdr:x>0.59668</cdr:x>
      <cdr:y>0.48611</cdr:y>
    </cdr:from>
    <cdr:to>
      <cdr:x>0.73027</cdr:x>
      <cdr:y>0.61111</cdr:y>
    </cdr:to>
    <cdr:sp macro="" textlink="">
      <cdr:nvSpPr>
        <cdr:cNvPr id="3" name="ZoneTexte 2"/>
        <cdr:cNvSpPr txBox="1"/>
      </cdr:nvSpPr>
      <cdr:spPr>
        <a:xfrm xmlns:a="http://schemas.openxmlformats.org/drawingml/2006/main">
          <a:off x="4824536" y="2520280"/>
          <a:ext cx="108012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fr-FR" sz="1100" dirty="0"/>
        </a:p>
      </cdr:txBody>
    </cdr:sp>
  </cdr:relSizeAnchor>
  <cdr:relSizeAnchor xmlns:cdr="http://schemas.openxmlformats.org/drawingml/2006/chartDrawing">
    <cdr:from>
      <cdr:x>0.64121</cdr:x>
      <cdr:y>0.51316</cdr:y>
    </cdr:from>
    <cdr:to>
      <cdr:x>0.72136</cdr:x>
      <cdr:y>0.61038</cdr:y>
    </cdr:to>
    <cdr:sp macro="" textlink="">
      <cdr:nvSpPr>
        <cdr:cNvPr id="4" name="ZoneTexte 3"/>
        <cdr:cNvSpPr txBox="1"/>
      </cdr:nvSpPr>
      <cdr:spPr>
        <a:xfrm xmlns:a="http://schemas.openxmlformats.org/drawingml/2006/main">
          <a:off x="5184576" y="2808312"/>
          <a:ext cx="648072" cy="5320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3200" b="1" dirty="0" smtClean="0">
              <a:solidFill>
                <a:schemeClr val="bg1"/>
              </a:solidFill>
              <a:latin typeface="+mn-lt"/>
            </a:rPr>
            <a:t>50</a:t>
          </a:r>
          <a:endParaRPr lang="fr-FR" sz="3200" b="1" dirty="0">
            <a:solidFill>
              <a:schemeClr val="bg1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0.4303</cdr:x>
      <cdr:y>0.19737</cdr:y>
    </cdr:from>
    <cdr:to>
      <cdr:x>0.50283</cdr:x>
      <cdr:y>0.28947</cdr:y>
    </cdr:to>
    <cdr:sp macro="" textlink="">
      <cdr:nvSpPr>
        <cdr:cNvPr id="5" name="ZoneTexte 4"/>
        <cdr:cNvSpPr txBox="1"/>
      </cdr:nvSpPr>
      <cdr:spPr>
        <a:xfrm xmlns:a="http://schemas.openxmlformats.org/drawingml/2006/main">
          <a:off x="3479267" y="1080120"/>
          <a:ext cx="58640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2800" b="1" dirty="0" smtClean="0">
              <a:solidFill>
                <a:schemeClr val="bg1"/>
              </a:solidFill>
              <a:latin typeface="+mn-lt"/>
            </a:rPr>
            <a:t>9</a:t>
          </a:r>
          <a:endParaRPr lang="fr-FR" sz="2800" b="1" dirty="0">
            <a:solidFill>
              <a:schemeClr val="bg1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0.38295</cdr:x>
      <cdr:y>0.5</cdr:y>
    </cdr:from>
    <cdr:to>
      <cdr:x>0.48091</cdr:x>
      <cdr:y>0.60526</cdr:y>
    </cdr:to>
    <cdr:sp macro="" textlink="">
      <cdr:nvSpPr>
        <cdr:cNvPr id="6" name="ZoneTexte 5"/>
        <cdr:cNvSpPr txBox="1"/>
      </cdr:nvSpPr>
      <cdr:spPr>
        <a:xfrm xmlns:a="http://schemas.openxmlformats.org/drawingml/2006/main">
          <a:off x="3096344" y="2736304"/>
          <a:ext cx="79208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fr-FR" sz="1100" dirty="0"/>
        </a:p>
      </cdr:txBody>
    </cdr:sp>
  </cdr:relSizeAnchor>
  <cdr:relSizeAnchor xmlns:cdr="http://schemas.openxmlformats.org/drawingml/2006/chartDrawing">
    <cdr:from>
      <cdr:x>0.30279</cdr:x>
      <cdr:y>0.38158</cdr:y>
    </cdr:from>
    <cdr:to>
      <cdr:x>0.38295</cdr:x>
      <cdr:y>0.48684</cdr:y>
    </cdr:to>
    <cdr:sp macro="" textlink="">
      <cdr:nvSpPr>
        <cdr:cNvPr id="7" name="ZoneTexte 6"/>
        <cdr:cNvSpPr txBox="1"/>
      </cdr:nvSpPr>
      <cdr:spPr>
        <a:xfrm xmlns:a="http://schemas.openxmlformats.org/drawingml/2006/main">
          <a:off x="2448272" y="2088232"/>
          <a:ext cx="648072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3200" b="1" dirty="0" smtClean="0">
              <a:solidFill>
                <a:schemeClr val="bg1"/>
              </a:solidFill>
              <a:latin typeface="+mn-lt"/>
            </a:rPr>
            <a:t>11</a:t>
          </a:r>
          <a:endParaRPr lang="fr-FR" sz="3200" b="1" dirty="0">
            <a:solidFill>
              <a:schemeClr val="bg1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0.32061</cdr:x>
      <cdr:y>0.60526</cdr:y>
    </cdr:from>
    <cdr:to>
      <cdr:x>0.38295</cdr:x>
      <cdr:y>0.69737</cdr:y>
    </cdr:to>
    <cdr:sp macro="" textlink="">
      <cdr:nvSpPr>
        <cdr:cNvPr id="8" name="ZoneTexte 7"/>
        <cdr:cNvSpPr txBox="1"/>
      </cdr:nvSpPr>
      <cdr:spPr>
        <a:xfrm xmlns:a="http://schemas.openxmlformats.org/drawingml/2006/main">
          <a:off x="2592288" y="3312368"/>
          <a:ext cx="504056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3200" b="1" dirty="0" smtClean="0">
              <a:solidFill>
                <a:schemeClr val="bg1"/>
              </a:solidFill>
              <a:latin typeface="+mn-lt"/>
            </a:rPr>
            <a:t>8</a:t>
          </a:r>
          <a:endParaRPr lang="fr-FR" sz="3200" b="1" dirty="0">
            <a:solidFill>
              <a:schemeClr val="bg1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0.3117</cdr:x>
      <cdr:y>0.17105</cdr:y>
    </cdr:from>
    <cdr:to>
      <cdr:x>0.35622</cdr:x>
      <cdr:y>0.26316</cdr:y>
    </cdr:to>
    <cdr:sp macro="" textlink="">
      <cdr:nvSpPr>
        <cdr:cNvPr id="9" name="ZoneTexte 8"/>
        <cdr:cNvSpPr txBox="1"/>
      </cdr:nvSpPr>
      <cdr:spPr>
        <a:xfrm xmlns:a="http://schemas.openxmlformats.org/drawingml/2006/main">
          <a:off x="2520280" y="936104"/>
          <a:ext cx="359970" cy="5040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2400" b="1" dirty="0" smtClean="0">
              <a:solidFill>
                <a:schemeClr val="bg1"/>
              </a:solidFill>
              <a:latin typeface="+mn-lt"/>
            </a:rPr>
            <a:t>1</a:t>
          </a:r>
          <a:endParaRPr lang="fr-FR" sz="2400" b="1" dirty="0">
            <a:solidFill>
              <a:schemeClr val="bg1"/>
            </a:solidFill>
            <a:latin typeface="+mn-lt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45659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5" y="2"/>
            <a:ext cx="2945659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28584"/>
            <a:ext cx="2945659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5" y="9428584"/>
            <a:ext cx="2945659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6CE5E248-9C9E-4496-8531-D9205F8DCDB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8680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45659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5" y="2"/>
            <a:ext cx="2945659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8584"/>
            <a:ext cx="2945659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5" y="9428584"/>
            <a:ext cx="2945659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DB4939F9-9ECD-41AF-922B-751B2474E05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70850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1pPr>
            <a:lvl2pPr marL="742950" indent="-285750"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2pPr>
            <a:lvl3pPr marL="1143000" indent="-228600"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3pPr>
            <a:lvl4pPr marL="1600200" indent="-228600"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4pPr>
            <a:lvl5pPr marL="2057400" indent="-228600"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3300"/>
                </a:solidFill>
                <a:latin typeface="Arial Black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3300"/>
                </a:solidFill>
                <a:latin typeface="Arial Black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3300"/>
                </a:solidFill>
                <a:latin typeface="Arial Black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3300"/>
                </a:solidFill>
                <a:latin typeface="Arial Black" pitchFamily="34" charset="0"/>
              </a:defRPr>
            </a:lvl9pPr>
          </a:lstStyle>
          <a:p>
            <a:pPr eaLnBrk="1" hangingPunct="1"/>
            <a:fld id="{0C703FCE-A43B-4A3B-B85B-126A3F64640E}" type="slidenum">
              <a:rPr lang="fr-FR" altLang="fr-FR" sz="1200" b="0" smtClean="0">
                <a:solidFill>
                  <a:schemeClr val="tx1"/>
                </a:solidFill>
                <a:latin typeface="Arial" charset="0"/>
              </a:rPr>
              <a:pPr eaLnBrk="1" hangingPunct="1"/>
              <a:t>1</a:t>
            </a:fld>
            <a:endParaRPr lang="fr-FR" altLang="fr-FR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1pPr>
            <a:lvl2pPr marL="742950" indent="-285750"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2pPr>
            <a:lvl3pPr marL="1143000" indent="-228600"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3pPr>
            <a:lvl4pPr marL="1600200" indent="-228600"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4pPr>
            <a:lvl5pPr marL="2057400" indent="-228600"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3300"/>
                </a:solidFill>
                <a:latin typeface="Arial Black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3300"/>
                </a:solidFill>
                <a:latin typeface="Arial Black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3300"/>
                </a:solidFill>
                <a:latin typeface="Arial Black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3300"/>
                </a:solidFill>
                <a:latin typeface="Arial Black" pitchFamily="34" charset="0"/>
              </a:defRPr>
            </a:lvl9pPr>
          </a:lstStyle>
          <a:p>
            <a:pPr eaLnBrk="1" hangingPunct="1"/>
            <a:fld id="{7EEDEB8D-8D08-4CCC-862C-06BDC0D1F6C5}" type="slidenum">
              <a:rPr lang="fr-FR" altLang="fr-FR" sz="1200" b="0" smtClean="0">
                <a:solidFill>
                  <a:schemeClr val="tx1"/>
                </a:solidFill>
                <a:latin typeface="Arial" charset="0"/>
              </a:rPr>
              <a:pPr eaLnBrk="1" hangingPunct="1"/>
              <a:t>2</a:t>
            </a:fld>
            <a:endParaRPr lang="fr-FR" altLang="fr-FR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710277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647747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691197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4939F9-9ECD-41AF-922B-751B2474E058}" type="slidenum">
              <a:rPr lang="fr-FR" smtClean="0"/>
              <a:pPr>
                <a:defRPr/>
              </a:pPr>
              <a:t>42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799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7F8012-2FF3-411F-96F5-A0E027D7B0FE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168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CE72A1-3E57-46EE-A8FF-88EEC8FA0A8F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0219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A4B3E6-1FA6-4D00-A6D3-E70CE7816452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086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37B71D-A02C-4BA8-91A0-6F423A1508FD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0798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292F9-6FC1-4F3C-91D8-506A99A62B16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9090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822F8-446A-47BF-8966-57360EBEC7E2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9898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E1FF8C-50C7-40A6-962E-35B4D52CC16E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6312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4" y="273054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5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90FCBD-7CCD-4BDA-8973-38FC9D9B502C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7353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8ABA15-38E3-485C-BE46-E06533756B76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2609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EAAFE5-06A9-4263-9A1C-5166BD74562A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2087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6E4223-3FE6-4622-9DA8-E3372558D4D9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152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40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6503DE-71A1-4DF0-A6EB-8235F24C871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2541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25/09/2023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55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25/09/2023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206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25/09/2023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67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25/09/2023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39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25/09/2023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694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25/09/2023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746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25/09/2023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4671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4" y="273054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5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25/09/2023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07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25/09/2023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4924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25/09/2023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452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25/09/2023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409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8B165CF-3CA5-4C0C-8ED1-609D100E9B6B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2595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91D6635-0198-44FB-8516-A5E056C83BA7}" type="datetimeFigureOut">
              <a:rPr lang="fr-FR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25/09/2023</a:t>
            </a:fld>
            <a:endParaRPr lang="fr-FR" b="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FR" b="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95457BA-61DD-4A04-9774-532CDEBCF870}" type="slidenum">
              <a:rPr lang="fr-FR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 b="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3881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athsarthe.fr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Text Box 2"/>
          <p:cNvSpPr txBox="1">
            <a:spLocks noChangeArrowheads="1"/>
          </p:cNvSpPr>
          <p:nvPr/>
        </p:nvSpPr>
        <p:spPr bwMode="auto">
          <a:xfrm>
            <a:off x="942726" y="1844824"/>
            <a:ext cx="7488239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5715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7145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2860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spcBef>
                <a:spcPct val="50000"/>
              </a:spcBef>
              <a:defRPr/>
            </a:pPr>
            <a:r>
              <a:rPr lang="fr-FR" sz="5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ATH</a:t>
            </a:r>
          </a:p>
          <a:p>
            <a:pPr algn="ctr" eaLnBrk="0" hangingPunct="0">
              <a:spcBef>
                <a:spcPct val="50000"/>
              </a:spcBef>
              <a:defRPr/>
            </a:pPr>
            <a:r>
              <a:rPr lang="fr-FR" sz="4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40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ssociation </a:t>
            </a:r>
            <a:r>
              <a:rPr lang="fr-FR" sz="4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fr-FR" sz="40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utélaire </a:t>
            </a:r>
            <a:r>
              <a:rPr lang="fr-FR" sz="4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40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élianthe</a:t>
            </a:r>
          </a:p>
        </p:txBody>
      </p:sp>
      <p:sp>
        <p:nvSpPr>
          <p:cNvPr id="161795" name="Text Box 3"/>
          <p:cNvSpPr txBox="1">
            <a:spLocks noChangeArrowheads="1"/>
          </p:cNvSpPr>
          <p:nvPr/>
        </p:nvSpPr>
        <p:spPr bwMode="auto">
          <a:xfrm>
            <a:off x="834777" y="4365108"/>
            <a:ext cx="7704139" cy="1685077"/>
          </a:xfrm>
          <a:prstGeom prst="rect">
            <a:avLst/>
          </a:prstGeom>
          <a:solidFill>
            <a:srgbClr val="FFCC66"/>
          </a:solidFill>
          <a:ln>
            <a:headEnd/>
            <a:tailEnd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5715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7145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2860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spcBef>
                <a:spcPct val="50000"/>
              </a:spcBef>
              <a:defRPr/>
            </a:pPr>
            <a:r>
              <a:rPr lang="fr-FR" sz="4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ASSEMBLEE GENERALE </a:t>
            </a:r>
          </a:p>
          <a:p>
            <a:pPr algn="ctr" eaLnBrk="0" hangingPunct="0">
              <a:spcBef>
                <a:spcPct val="50000"/>
              </a:spcBef>
              <a:defRPr/>
            </a:pPr>
            <a:r>
              <a:rPr lang="fr-FR" sz="4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fr-FR" sz="36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Vendredi </a:t>
            </a:r>
            <a:r>
              <a:rPr lang="fr-FR" sz="3600" b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2 juin 2023</a:t>
            </a:r>
            <a:endParaRPr lang="fr-FR" sz="3600" b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1" y="217344"/>
            <a:ext cx="1584176" cy="201353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4" y="188640"/>
            <a:ext cx="5616575" cy="432048"/>
          </a:xfrm>
          <a:solidFill>
            <a:srgbClr val="FFCC66"/>
          </a:solidFill>
          <a:ln w="9525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defTabSz="762000" eaLnBrk="1" hangingPunct="1"/>
            <a:r>
              <a:rPr lang="fr-FR" altLang="fr-FR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ORDRE DU JOUR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908720"/>
            <a:ext cx="8749605" cy="5184576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Adoption du compte rendu de l’Assemblée Générale du  </a:t>
            </a:r>
            <a:r>
              <a:rPr lang="fr-FR" sz="2800" dirty="0" smtClean="0">
                <a:solidFill>
                  <a:schemeClr val="accent1">
                    <a:lumMod val="50000"/>
                  </a:schemeClr>
                </a:solidFill>
              </a:rPr>
              <a:t>20 mai 2022,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Rapport moral présenté par  Annick TROTTIN, </a:t>
            </a:r>
            <a:r>
              <a:rPr lang="fr-FR" sz="2800" dirty="0" smtClean="0">
                <a:solidFill>
                  <a:schemeClr val="accent1">
                    <a:lumMod val="50000"/>
                  </a:schemeClr>
                </a:solidFill>
              </a:rPr>
              <a:t>présidente,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Rapport d'activité </a:t>
            </a:r>
            <a:r>
              <a:rPr lang="fr-FR" sz="2800" dirty="0" smtClean="0">
                <a:solidFill>
                  <a:schemeClr val="accent1">
                    <a:lumMod val="50000"/>
                  </a:schemeClr>
                </a:solidFill>
              </a:rPr>
              <a:t>2022, 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présenté par Christophe SOYER, secrétaire </a:t>
            </a:r>
            <a:r>
              <a:rPr lang="fr-FR" sz="2800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Rapport financier </a:t>
            </a:r>
            <a:r>
              <a:rPr lang="fr-FR" sz="2800" dirty="0" smtClean="0">
                <a:solidFill>
                  <a:schemeClr val="accent1">
                    <a:lumMod val="50000"/>
                  </a:schemeClr>
                </a:solidFill>
              </a:rPr>
              <a:t>2022, 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présenté par Alain GINGOLD, </a:t>
            </a:r>
            <a:r>
              <a:rPr lang="fr-FR" sz="2800" dirty="0" smtClean="0">
                <a:solidFill>
                  <a:schemeClr val="accent1">
                    <a:lumMod val="50000"/>
                  </a:schemeClr>
                </a:solidFill>
              </a:rPr>
              <a:t>trésorier,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Rapport </a:t>
            </a:r>
            <a:r>
              <a:rPr lang="fr-FR" sz="2800" dirty="0" smtClean="0">
                <a:solidFill>
                  <a:schemeClr val="accent1">
                    <a:lumMod val="50000"/>
                  </a:schemeClr>
                </a:solidFill>
              </a:rPr>
              <a:t>de Madame la 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Commissaire aux </a:t>
            </a:r>
            <a:r>
              <a:rPr lang="fr-FR" sz="2800" dirty="0" smtClean="0">
                <a:solidFill>
                  <a:schemeClr val="accent1">
                    <a:lumMod val="50000"/>
                  </a:schemeClr>
                </a:solidFill>
              </a:rPr>
              <a:t>Comptes,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fr-FR" sz="2800" dirty="0" smtClean="0">
                <a:solidFill>
                  <a:schemeClr val="accent1">
                    <a:lumMod val="50000"/>
                  </a:schemeClr>
                </a:solidFill>
              </a:rPr>
              <a:t>Election 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des éventuels nouveaux membres du </a:t>
            </a:r>
            <a:r>
              <a:rPr lang="fr-FR" sz="2800" dirty="0" smtClean="0">
                <a:solidFill>
                  <a:schemeClr val="accent1">
                    <a:lumMod val="50000"/>
                  </a:schemeClr>
                </a:solidFill>
              </a:rPr>
              <a:t>CA,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Questions </a:t>
            </a:r>
            <a:r>
              <a:rPr lang="fr-FR" sz="2800" dirty="0" smtClean="0">
                <a:solidFill>
                  <a:schemeClr val="accent1">
                    <a:lumMod val="50000"/>
                  </a:schemeClr>
                </a:solidFill>
              </a:rPr>
              <a:t>diverses.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  <a:p>
            <a:pPr defTabSz="762000" eaLnBrk="1" hangingPunct="1">
              <a:lnSpc>
                <a:spcPct val="80000"/>
              </a:lnSpc>
            </a:pPr>
            <a:endParaRPr lang="fr-FR" altLang="fr-FR" sz="18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0" indent="0" defTabSz="762000" eaLnBrk="1" hangingPunct="1">
              <a:lnSpc>
                <a:spcPct val="80000"/>
              </a:lnSpc>
              <a:buNone/>
            </a:pPr>
            <a:endParaRPr lang="fr-FR" altLang="fr-FR" sz="1800" b="1" i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73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400600"/>
          </a:xfrm>
          <a:solidFill>
            <a:srgbClr val="FFCC66"/>
          </a:solidFill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sz="40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Rapport Moral </a:t>
            </a:r>
          </a:p>
          <a:p>
            <a:pPr marL="0" indent="0" algn="ctr">
              <a:buNone/>
            </a:pPr>
            <a:r>
              <a:rPr lang="fr-FR" sz="40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présenté par </a:t>
            </a:r>
            <a:r>
              <a:rPr lang="fr-FR" sz="40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la Présidente</a:t>
            </a:r>
            <a:endParaRPr lang="fr-FR" sz="40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fr-FR" sz="40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Madame Annick TROTTIN</a:t>
            </a:r>
            <a:endParaRPr lang="fr-FR" sz="40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72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5400600"/>
          </a:xfrm>
          <a:prstGeom prst="rect">
            <a:avLst/>
          </a:prstGeom>
          <a:solidFill>
            <a:srgbClr val="FFCC66"/>
          </a:solidFill>
          <a:ln>
            <a:solidFill>
              <a:schemeClr val="accent1">
                <a:lumMod val="5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sz="48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Rapports d’Activités </a:t>
            </a:r>
            <a:endParaRPr lang="fr-FR" sz="4800" dirty="0" smtClean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fr-FR" sz="48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48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S</a:t>
            </a:r>
            <a:r>
              <a:rPr lang="fr-FR" sz="48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ervices </a:t>
            </a:r>
            <a:r>
              <a:rPr lang="fr-FR" sz="48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MJPM et MASP</a:t>
            </a:r>
          </a:p>
          <a:p>
            <a:pPr marL="0" indent="0" algn="ctr">
              <a:buNone/>
            </a:pPr>
            <a:r>
              <a:rPr lang="fr-FR" sz="40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Image 295" descr="fleur[1]">
            <a:extLst>
              <a:ext uri="{FF2B5EF4-FFF2-40B4-BE49-F238E27FC236}">
                <a16:creationId xmlns:a16="http://schemas.microsoft.com/office/drawing/2014/main" id="{2888B656-8951-493B-8A82-6E481E3AB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1008112" cy="120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06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90066"/>
          </a:xfrm>
          <a:solidFill>
            <a:srgbClr val="FFCC66"/>
          </a:solidFill>
        </p:spPr>
        <p:txBody>
          <a:bodyPr>
            <a:noAutofit/>
          </a:bodyPr>
          <a:lstStyle/>
          <a:p>
            <a:r>
              <a:rPr lang="fr-FR" sz="2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La gouvernance Associative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6501716"/>
              </p:ext>
            </p:extLst>
          </p:nvPr>
        </p:nvGraphicFramePr>
        <p:xfrm>
          <a:off x="96157" y="836712"/>
          <a:ext cx="895168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796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90066"/>
          </a:xfrm>
          <a:solidFill>
            <a:srgbClr val="FFCC66"/>
          </a:solidFill>
        </p:spPr>
        <p:txBody>
          <a:bodyPr>
            <a:noAutofit/>
          </a:bodyPr>
          <a:lstStyle/>
          <a:p>
            <a:r>
              <a:rPr lang="fr-FR" sz="2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Les </a:t>
            </a: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A</a:t>
            </a:r>
            <a:r>
              <a:rPr lang="fr-FR" sz="2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dministrateurs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5472608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fr-FR" sz="7400" b="1" u="sng" dirty="0" smtClean="0">
                <a:solidFill>
                  <a:schemeClr val="accent1">
                    <a:lumMod val="50000"/>
                  </a:schemeClr>
                </a:solidFill>
              </a:rPr>
              <a:t>Les membres du Bureau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w"/>
              <a:tabLst>
                <a:tab pos="4305300" algn="l"/>
              </a:tabLst>
            </a:pPr>
            <a:r>
              <a:rPr lang="fr-FR" sz="7400" b="1" u="sng" dirty="0" smtClean="0">
                <a:solidFill>
                  <a:schemeClr val="accent1">
                    <a:lumMod val="50000"/>
                  </a:schemeClr>
                </a:solidFill>
              </a:rPr>
              <a:t>Présidente</a:t>
            </a:r>
            <a:r>
              <a:rPr lang="fr-FR" sz="7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7400" dirty="0" smtClean="0">
                <a:solidFill>
                  <a:schemeClr val="accent1">
                    <a:lumMod val="50000"/>
                  </a:schemeClr>
                </a:solidFill>
              </a:rPr>
              <a:t>: Annick TROTTIN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w"/>
            </a:pPr>
            <a:r>
              <a:rPr lang="fr-FR" sz="7400" u="sng" dirty="0" smtClean="0">
                <a:solidFill>
                  <a:schemeClr val="accent1">
                    <a:lumMod val="50000"/>
                  </a:schemeClr>
                </a:solidFill>
              </a:rPr>
              <a:t>Vice-Président</a:t>
            </a:r>
            <a:r>
              <a:rPr lang="fr-FR" sz="7400" dirty="0" smtClean="0">
                <a:solidFill>
                  <a:schemeClr val="accent1">
                    <a:lumMod val="50000"/>
                  </a:schemeClr>
                </a:solidFill>
              </a:rPr>
              <a:t> : Philippe COSTEUX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w"/>
              <a:tabLst>
                <a:tab pos="4305300" algn="l"/>
              </a:tabLst>
            </a:pPr>
            <a:r>
              <a:rPr lang="fr-FR" sz="7400" u="sng" dirty="0" smtClean="0">
                <a:solidFill>
                  <a:schemeClr val="accent1">
                    <a:lumMod val="50000"/>
                  </a:schemeClr>
                </a:solidFill>
              </a:rPr>
              <a:t>Vice-Président Adjoint </a:t>
            </a:r>
            <a:r>
              <a:rPr lang="fr-FR" sz="7400" dirty="0" smtClean="0">
                <a:solidFill>
                  <a:schemeClr val="accent1">
                    <a:lumMod val="50000"/>
                  </a:schemeClr>
                </a:solidFill>
              </a:rPr>
              <a:t>: Alain PHILIPPON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w"/>
            </a:pPr>
            <a:r>
              <a:rPr lang="fr-FR" sz="7400" u="sng" dirty="0" smtClean="0">
                <a:solidFill>
                  <a:schemeClr val="accent1">
                    <a:lumMod val="50000"/>
                  </a:schemeClr>
                </a:solidFill>
              </a:rPr>
              <a:t>Secrétaire Général </a:t>
            </a:r>
            <a:r>
              <a:rPr lang="fr-FR" sz="7400" dirty="0" smtClean="0">
                <a:solidFill>
                  <a:schemeClr val="accent1">
                    <a:lumMod val="50000"/>
                  </a:schemeClr>
                </a:solidFill>
              </a:rPr>
              <a:t>: Christophe SOYER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w"/>
            </a:pPr>
            <a:r>
              <a:rPr lang="fr-FR" sz="7400" u="sng" dirty="0" smtClean="0">
                <a:solidFill>
                  <a:schemeClr val="accent1">
                    <a:lumMod val="50000"/>
                  </a:schemeClr>
                </a:solidFill>
              </a:rPr>
              <a:t>Secrétaire Adjointe </a:t>
            </a:r>
            <a:r>
              <a:rPr lang="fr-FR" sz="7400" dirty="0" smtClean="0">
                <a:solidFill>
                  <a:schemeClr val="accent1">
                    <a:lumMod val="50000"/>
                  </a:schemeClr>
                </a:solidFill>
              </a:rPr>
              <a:t>: Anne Marie GUILLOUX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w"/>
            </a:pPr>
            <a:r>
              <a:rPr lang="fr-FR" sz="7400" u="sng" dirty="0" smtClean="0">
                <a:solidFill>
                  <a:schemeClr val="accent1">
                    <a:lumMod val="50000"/>
                  </a:schemeClr>
                </a:solidFill>
              </a:rPr>
              <a:t>Trésorier </a:t>
            </a:r>
            <a:r>
              <a:rPr lang="fr-FR" sz="7400" dirty="0" smtClean="0">
                <a:solidFill>
                  <a:schemeClr val="accent1">
                    <a:lumMod val="50000"/>
                  </a:schemeClr>
                </a:solidFill>
              </a:rPr>
              <a:t>: Alain GINGOLD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w"/>
            </a:pPr>
            <a:r>
              <a:rPr lang="fr-FR" sz="7400" u="sng" dirty="0" smtClean="0">
                <a:solidFill>
                  <a:schemeClr val="accent1">
                    <a:lumMod val="50000"/>
                  </a:schemeClr>
                </a:solidFill>
              </a:rPr>
              <a:t>Trésorière Adjointe</a:t>
            </a:r>
            <a:r>
              <a:rPr lang="fr-FR" sz="7400" dirty="0" smtClean="0">
                <a:solidFill>
                  <a:schemeClr val="accent1">
                    <a:lumMod val="50000"/>
                  </a:schemeClr>
                </a:solidFill>
              </a:rPr>
              <a:t> : Laurence MOREAU</a:t>
            </a:r>
          </a:p>
          <a:p>
            <a:pPr marL="0" indent="0">
              <a:buNone/>
            </a:pPr>
            <a:r>
              <a:rPr lang="fr-FR" dirty="0"/>
              <a:t/>
            </a:r>
            <a:br>
              <a:rPr lang="fr-FR" dirty="0"/>
            </a:b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38913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83264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FR" sz="2400" b="1" u="sng" dirty="0" smtClean="0">
                <a:solidFill>
                  <a:schemeClr val="accent1">
                    <a:lumMod val="50000"/>
                  </a:schemeClr>
                </a:solidFill>
              </a:rPr>
              <a:t>Les </a:t>
            </a:r>
            <a:r>
              <a:rPr lang="fr-FR" sz="2400" b="1" u="sng" dirty="0">
                <a:solidFill>
                  <a:schemeClr val="accent1">
                    <a:lumMod val="50000"/>
                  </a:schemeClr>
                </a:solidFill>
              </a:rPr>
              <a:t>membres du </a:t>
            </a:r>
            <a:r>
              <a:rPr lang="fr-FR" sz="2400" b="1" u="sng" dirty="0" smtClean="0">
                <a:solidFill>
                  <a:schemeClr val="accent1">
                    <a:lumMod val="50000"/>
                  </a:schemeClr>
                </a:solidFill>
              </a:rPr>
              <a:t>Conseil d’Administration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</a:rPr>
              <a:t>Christine BACCETTI 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</a:rPr>
              <a:t>Nicole BEAUDOUIN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</a:rPr>
              <a:t>Jeanine GERMAIN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</a:rPr>
              <a:t>Bernard HEGON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</a:rPr>
              <a:t>Michel NEVEU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</a:rPr>
              <a:t>Claude PETIT LASSAY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</a:rPr>
              <a:t>Mariam QUINOT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</a:rPr>
              <a:t>Michel ROUILLON</a:t>
            </a:r>
          </a:p>
          <a:p>
            <a:pPr marL="0" indent="0">
              <a:buNone/>
            </a:pP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21967" y="188640"/>
            <a:ext cx="8229600" cy="432048"/>
          </a:xfrm>
          <a:solidFill>
            <a:srgbClr val="FFCC66"/>
          </a:solidFill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Les 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A</a:t>
            </a:r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dministrateurs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940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24936" cy="504056"/>
          </a:xfrm>
          <a:solidFill>
            <a:srgbClr val="FFCC66"/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8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L’Equipe salariés : les ETP par fonction</a:t>
            </a:r>
            <a:endParaRPr lang="fr-FR" altLang="fr-FR" sz="2800" i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23528" y="836712"/>
            <a:ext cx="8712968" cy="5832648"/>
          </a:xfrm>
        </p:spPr>
        <p:txBody>
          <a:bodyPr>
            <a:noAutofit/>
          </a:bodyPr>
          <a:lstStyle/>
          <a:p>
            <a:pPr marL="715963">
              <a:buFont typeface="Wingdings" panose="05000000000000000000" pitchFamily="2" charset="2"/>
              <a:buChar char="Ø"/>
              <a:tabLst>
                <a:tab pos="1165225" algn="l"/>
                <a:tab pos="1974850" algn="l"/>
              </a:tabLst>
            </a:pPr>
            <a:r>
              <a:rPr lang="fr-FR" sz="3000" b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fr-FR" sz="3000" dirty="0" smtClean="0">
                <a:solidFill>
                  <a:schemeClr val="accent1">
                    <a:lumMod val="50000"/>
                  </a:schemeClr>
                </a:solidFill>
              </a:rPr>
              <a:t>17,70 </a:t>
            </a:r>
            <a:r>
              <a:rPr lang="fr-FR" sz="3000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fr-FR" sz="3000" dirty="0" smtClean="0">
                <a:solidFill>
                  <a:schemeClr val="accent1">
                    <a:lumMod val="50000"/>
                  </a:schemeClr>
                </a:solidFill>
              </a:rPr>
              <a:t>ETP  DMJPM </a:t>
            </a:r>
            <a:r>
              <a:rPr lang="fr-FR" sz="28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fr-FR" sz="2800" i="1" dirty="0" smtClean="0">
                <a:solidFill>
                  <a:schemeClr val="accent1">
                    <a:lumMod val="50000"/>
                  </a:schemeClr>
                </a:solidFill>
              </a:rPr>
              <a:t>dont 0,8 MASP)</a:t>
            </a:r>
            <a:endParaRPr lang="fr-FR" sz="2800" i="1" dirty="0">
              <a:solidFill>
                <a:schemeClr val="accent1">
                  <a:lumMod val="50000"/>
                </a:schemeClr>
              </a:solidFill>
            </a:endParaRPr>
          </a:p>
          <a:p>
            <a:pPr marL="715963">
              <a:buFont typeface="Wingdings" panose="05000000000000000000" pitchFamily="2" charset="2"/>
              <a:buChar char="Ø"/>
              <a:tabLst>
                <a:tab pos="1165225" algn="l"/>
                <a:tab pos="1974850" algn="l"/>
              </a:tabLst>
            </a:pPr>
            <a:r>
              <a:rPr lang="fr-FR" sz="3000" dirty="0" smtClean="0">
                <a:solidFill>
                  <a:schemeClr val="accent1">
                    <a:lumMod val="50000"/>
                  </a:schemeClr>
                </a:solidFill>
              </a:rPr>
              <a:t>  1,10	ETP 	Juristes</a:t>
            </a:r>
            <a:endParaRPr lang="fr-FR" sz="3000" dirty="0">
              <a:solidFill>
                <a:schemeClr val="accent1">
                  <a:lumMod val="50000"/>
                </a:schemeClr>
              </a:solidFill>
            </a:endParaRPr>
          </a:p>
          <a:p>
            <a:pPr marL="715963">
              <a:buFont typeface="Wingdings" panose="05000000000000000000" pitchFamily="2" charset="2"/>
              <a:buChar char="Ø"/>
              <a:tabLst>
                <a:tab pos="1165225" algn="l"/>
                <a:tab pos="1974850" algn="l"/>
              </a:tabLst>
            </a:pPr>
            <a:r>
              <a:rPr lang="fr-FR" sz="3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fr-FR" sz="3000" dirty="0" smtClean="0">
                <a:solidFill>
                  <a:schemeClr val="accent1">
                    <a:lumMod val="50000"/>
                  </a:schemeClr>
                </a:solidFill>
              </a:rPr>
              <a:t>5,20</a:t>
            </a:r>
            <a:r>
              <a:rPr lang="fr-FR" sz="3000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fr-FR" sz="3000" dirty="0" smtClean="0">
                <a:solidFill>
                  <a:schemeClr val="accent1">
                    <a:lumMod val="50000"/>
                  </a:schemeClr>
                </a:solidFill>
              </a:rPr>
              <a:t>ETP  Assistantes DMJPM </a:t>
            </a:r>
            <a:r>
              <a:rPr lang="fr-FR" sz="28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fr-FR" sz="2800" i="1" dirty="0" smtClean="0">
                <a:solidFill>
                  <a:schemeClr val="accent1">
                    <a:lumMod val="50000"/>
                  </a:schemeClr>
                </a:solidFill>
              </a:rPr>
              <a:t>dont 0,15 MASP)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715963">
              <a:buFont typeface="Wingdings" panose="05000000000000000000" pitchFamily="2" charset="2"/>
              <a:buChar char="Ø"/>
              <a:tabLst>
                <a:tab pos="1165225" algn="l"/>
                <a:tab pos="1974850" algn="l"/>
              </a:tabLst>
            </a:pPr>
            <a:r>
              <a:rPr lang="fr-FR" sz="3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3000" dirty="0" smtClean="0">
                <a:solidFill>
                  <a:schemeClr val="accent1">
                    <a:lumMod val="50000"/>
                  </a:schemeClr>
                </a:solidFill>
              </a:rPr>
              <a:t> 5,40</a:t>
            </a:r>
            <a:r>
              <a:rPr lang="fr-FR" sz="3000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fr-FR" sz="3000" dirty="0" smtClean="0">
                <a:solidFill>
                  <a:schemeClr val="accent1">
                    <a:lumMod val="50000"/>
                  </a:schemeClr>
                </a:solidFill>
              </a:rPr>
              <a:t>ETP  Comptables (</a:t>
            </a:r>
            <a:r>
              <a:rPr lang="fr-FR" sz="3000" i="1" dirty="0" smtClean="0">
                <a:solidFill>
                  <a:schemeClr val="accent1">
                    <a:lumMod val="50000"/>
                  </a:schemeClr>
                </a:solidFill>
              </a:rPr>
              <a:t>dont 0,04  MASP)</a:t>
            </a:r>
            <a:endParaRPr lang="fr-FR" sz="3000" dirty="0">
              <a:solidFill>
                <a:schemeClr val="accent1">
                  <a:lumMod val="50000"/>
                </a:schemeClr>
              </a:solidFill>
            </a:endParaRPr>
          </a:p>
          <a:p>
            <a:pPr marL="715963">
              <a:buFont typeface="Wingdings" panose="05000000000000000000" pitchFamily="2" charset="2"/>
              <a:buChar char="Ø"/>
              <a:tabLst>
                <a:tab pos="1165225" algn="l"/>
                <a:tab pos="1974850" algn="l"/>
              </a:tabLst>
            </a:pPr>
            <a:r>
              <a:rPr lang="fr-FR" sz="3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fr-FR" sz="3000" dirty="0" smtClean="0">
                <a:solidFill>
                  <a:schemeClr val="accent1">
                    <a:lumMod val="50000"/>
                  </a:schemeClr>
                </a:solidFill>
              </a:rPr>
              <a:t>4 	ETP  Encadrement (</a:t>
            </a:r>
            <a:r>
              <a:rPr lang="fr-FR" sz="3000" i="1" dirty="0" smtClean="0">
                <a:solidFill>
                  <a:schemeClr val="accent1">
                    <a:lumMod val="50000"/>
                  </a:schemeClr>
                </a:solidFill>
              </a:rPr>
              <a:t>dont 0,1  MASP)</a:t>
            </a:r>
            <a:endParaRPr lang="fr-FR" sz="3000" dirty="0">
              <a:solidFill>
                <a:schemeClr val="accent1">
                  <a:lumMod val="50000"/>
                </a:schemeClr>
              </a:solidFill>
            </a:endParaRPr>
          </a:p>
          <a:p>
            <a:pPr marL="715963">
              <a:buFont typeface="Wingdings" panose="05000000000000000000" pitchFamily="2" charset="2"/>
              <a:buChar char="Ø"/>
              <a:tabLst>
                <a:tab pos="1165225" algn="l"/>
                <a:tab pos="1974850" algn="l"/>
              </a:tabLst>
            </a:pPr>
            <a:r>
              <a:rPr lang="fr-FR" sz="3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3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3000" dirty="0">
                <a:solidFill>
                  <a:schemeClr val="accent1">
                    <a:lumMod val="50000"/>
                  </a:schemeClr>
                </a:solidFill>
              </a:rPr>
              <a:t>1     </a:t>
            </a:r>
            <a:r>
              <a:rPr lang="fr-FR" sz="3000" dirty="0" smtClean="0">
                <a:solidFill>
                  <a:schemeClr val="accent1">
                    <a:lumMod val="50000"/>
                  </a:schemeClr>
                </a:solidFill>
              </a:rPr>
              <a:t>	ETP  Assistante Encadrement</a:t>
            </a:r>
          </a:p>
          <a:p>
            <a:pPr marL="715963">
              <a:buFont typeface="Wingdings" panose="05000000000000000000" pitchFamily="2" charset="2"/>
              <a:buChar char="Ø"/>
              <a:tabLst>
                <a:tab pos="1165225" algn="l"/>
                <a:tab pos="1974850" algn="l"/>
              </a:tabLst>
            </a:pPr>
            <a:r>
              <a:rPr lang="fr-FR" sz="3000" dirty="0" smtClean="0">
                <a:solidFill>
                  <a:schemeClr val="accent1">
                    <a:lumMod val="50000"/>
                  </a:schemeClr>
                </a:solidFill>
              </a:rPr>
              <a:t>  0,60 	ETP	Technicien Informatique</a:t>
            </a:r>
            <a:endParaRPr lang="fr-FR" sz="3000" dirty="0">
              <a:solidFill>
                <a:schemeClr val="accent1">
                  <a:lumMod val="50000"/>
                </a:schemeClr>
              </a:solidFill>
            </a:endParaRPr>
          </a:p>
          <a:p>
            <a:pPr marL="715963">
              <a:buFont typeface="Wingdings" panose="05000000000000000000" pitchFamily="2" charset="2"/>
              <a:buChar char="Ø"/>
              <a:tabLst>
                <a:tab pos="1165225" algn="l"/>
                <a:tab pos="1974850" algn="l"/>
              </a:tabLst>
            </a:pPr>
            <a:r>
              <a:rPr lang="fr-FR" sz="3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fr-FR" sz="3000" dirty="0" smtClean="0">
                <a:solidFill>
                  <a:schemeClr val="accent1">
                    <a:lumMod val="50000"/>
                  </a:schemeClr>
                </a:solidFill>
              </a:rPr>
              <a:t>3      	ETP  Pôle ACF</a:t>
            </a:r>
          </a:p>
          <a:p>
            <a:pPr marL="373063" indent="0">
              <a:buNone/>
              <a:tabLst>
                <a:tab pos="1165225" algn="l"/>
                <a:tab pos="1974850" algn="l"/>
              </a:tabLst>
            </a:pPr>
            <a:endParaRPr lang="fr-FR" sz="3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  <a:tabLst>
                <a:tab pos="1165225" algn="l"/>
                <a:tab pos="1974850" algn="l"/>
              </a:tabLst>
            </a:pPr>
            <a:r>
              <a:rPr lang="fr-FR" sz="3000" b="1" dirty="0" smtClean="0">
                <a:solidFill>
                  <a:srgbClr val="FFC000"/>
                </a:solidFill>
                <a:sym typeface="Wingdings 2" panose="05020102010507070707" pitchFamily="18" charset="2"/>
              </a:rPr>
              <a:t></a:t>
            </a:r>
            <a:r>
              <a:rPr lang="fr-FR" sz="3000" dirty="0" smtClean="0">
                <a:solidFill>
                  <a:schemeClr val="accent1">
                    <a:lumMod val="50000"/>
                  </a:schemeClr>
                </a:solidFill>
                <a:sym typeface="Wingdings"/>
              </a:rPr>
              <a:t>    </a:t>
            </a:r>
            <a:r>
              <a:rPr lang="fr-FR" sz="3000" b="1" dirty="0" smtClean="0">
                <a:solidFill>
                  <a:schemeClr val="accent1">
                    <a:lumMod val="50000"/>
                  </a:schemeClr>
                </a:solidFill>
                <a:sym typeface="Wingdings"/>
              </a:rPr>
              <a:t>38 	ETP </a:t>
            </a:r>
            <a:r>
              <a:rPr lang="fr-FR" sz="3000" dirty="0" smtClean="0">
                <a:solidFill>
                  <a:schemeClr val="accent1">
                    <a:lumMod val="50000"/>
                  </a:schemeClr>
                </a:solidFill>
                <a:sym typeface="Wingdings"/>
              </a:rPr>
              <a:t>(41 salariés)</a:t>
            </a:r>
            <a:endParaRPr lang="fr-FR" sz="3000" dirty="0"/>
          </a:p>
          <a:p>
            <a:pPr>
              <a:buFont typeface="Wingdings" panose="05000000000000000000" pitchFamily="2" charset="2"/>
              <a:buChar char="ü"/>
            </a:pPr>
            <a:endParaRPr lang="fr-FR" sz="48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48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15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44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4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37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76664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1200" dirty="0" smtClean="0">
                <a:cs typeface="Arial" panose="020B0604020202020204" pitchFamily="34" charset="0"/>
              </a:rPr>
              <a:t>L’année a été marquée par de nombreux départs et arrivées de salariés avec 3 </a:t>
            </a:r>
            <a:r>
              <a:rPr lang="fr-FR" sz="11200" dirty="0">
                <a:cs typeface="Arial" panose="020B0604020202020204" pitchFamily="34" charset="0"/>
              </a:rPr>
              <a:t>départs en retraite </a:t>
            </a:r>
            <a:r>
              <a:rPr lang="fr-FR" sz="11200" dirty="0" smtClean="0">
                <a:cs typeface="Arial" panose="020B0604020202020204" pitchFamily="34" charset="0"/>
              </a:rPr>
              <a:t>et 4 démissions.</a:t>
            </a:r>
          </a:p>
          <a:p>
            <a:pPr marL="457200" lvl="1" indent="0">
              <a:buNone/>
            </a:pPr>
            <a:endParaRPr lang="fr-FR" sz="9600" dirty="0" smtClean="0">
              <a:cs typeface="Arial" panose="020B0604020202020204" pitchFamily="34" charset="0"/>
            </a:endParaRPr>
          </a:p>
          <a:p>
            <a:pPr marL="180975" indent="0">
              <a:buFont typeface="Wingdings" panose="05000000000000000000" pitchFamily="2" charset="2"/>
              <a:buChar char="w"/>
            </a:pPr>
            <a:r>
              <a:rPr lang="fr-FR" sz="9600" dirty="0" smtClean="0">
                <a:solidFill>
                  <a:srgbClr val="FFCC66"/>
                </a:solidFill>
                <a:cs typeface="Arial" panose="020B0604020202020204" pitchFamily="34" charset="0"/>
              </a:rPr>
              <a:t> </a:t>
            </a:r>
            <a:r>
              <a:rPr lang="fr-FR" sz="9600" u="sng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Les </a:t>
            </a:r>
            <a:r>
              <a:rPr lang="fr-FR" sz="9600" u="sng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départs en </a:t>
            </a:r>
            <a:r>
              <a:rPr lang="fr-FR" sz="9600" u="sng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retraite</a:t>
            </a:r>
          </a:p>
          <a:p>
            <a:pPr marL="180975" indent="0">
              <a:buNone/>
            </a:pPr>
            <a:endParaRPr lang="fr-FR" sz="36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fr-FR" sz="9600" dirty="0" smtClean="0">
                <a:solidFill>
                  <a:srgbClr val="FFCC66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sz="9600" u="sng" dirty="0" smtClean="0">
                <a:cs typeface="Arial" panose="020B0604020202020204" pitchFamily="34" charset="0"/>
              </a:rPr>
              <a:t>Mai </a:t>
            </a:r>
            <a:r>
              <a:rPr lang="fr-FR" sz="9600" u="sng" dirty="0">
                <a:cs typeface="Arial" panose="020B0604020202020204" pitchFamily="34" charset="0"/>
              </a:rPr>
              <a:t>2022</a:t>
            </a:r>
            <a:r>
              <a:rPr lang="fr-FR" sz="9600" dirty="0">
                <a:cs typeface="Arial" panose="020B0604020202020204" pitchFamily="34" charset="0"/>
              </a:rPr>
              <a:t> : </a:t>
            </a:r>
            <a:r>
              <a:rPr lang="fr-FR" sz="9600" dirty="0" smtClean="0">
                <a:cs typeface="Arial" panose="020B0604020202020204" pitchFamily="34" charset="0"/>
              </a:rPr>
              <a:t>Directrice en poste à </a:t>
            </a:r>
            <a:r>
              <a:rPr lang="fr-FR" sz="9600" dirty="0">
                <a:cs typeface="Arial" panose="020B0604020202020204" pitchFamily="34" charset="0"/>
              </a:rPr>
              <a:t>l’ATH depuis 2015</a:t>
            </a:r>
            <a:r>
              <a:rPr lang="fr-FR" sz="9600" dirty="0" smtClean="0">
                <a:cs typeface="Arial" panose="020B0604020202020204" pitchFamily="34" charset="0"/>
              </a:rPr>
              <a:t>.</a:t>
            </a:r>
          </a:p>
          <a:p>
            <a:pPr marL="457200" lvl="1" indent="0">
              <a:buNone/>
            </a:pPr>
            <a:endParaRPr lang="fr-FR" sz="3600" dirty="0"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fr-FR" sz="9600" dirty="0">
                <a:solidFill>
                  <a:srgbClr val="FFCC66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sz="9600" u="sng" dirty="0" smtClean="0">
                <a:cs typeface="Arial" panose="020B0604020202020204" pitchFamily="34" charset="0"/>
              </a:rPr>
              <a:t>Juin </a:t>
            </a:r>
            <a:r>
              <a:rPr lang="fr-FR" sz="9600" u="sng" dirty="0">
                <a:cs typeface="Arial" panose="020B0604020202020204" pitchFamily="34" charset="0"/>
              </a:rPr>
              <a:t>2022</a:t>
            </a:r>
            <a:r>
              <a:rPr lang="fr-FR" sz="9600" dirty="0">
                <a:cs typeface="Arial" panose="020B0604020202020204" pitchFamily="34" charset="0"/>
              </a:rPr>
              <a:t> : 1 </a:t>
            </a:r>
            <a:r>
              <a:rPr lang="fr-FR" sz="9600" dirty="0" smtClean="0">
                <a:cs typeface="Arial" panose="020B0604020202020204" pitchFamily="34" charset="0"/>
              </a:rPr>
              <a:t>DMJPM </a:t>
            </a:r>
            <a:r>
              <a:rPr lang="fr-FR" sz="9600" dirty="0">
                <a:cs typeface="Arial" panose="020B0604020202020204" pitchFamily="34" charset="0"/>
              </a:rPr>
              <a:t>en poste à l’ATH depuis </a:t>
            </a:r>
            <a:r>
              <a:rPr lang="fr-FR" sz="9600" dirty="0" smtClean="0">
                <a:cs typeface="Arial" panose="020B0604020202020204" pitchFamily="34" charset="0"/>
              </a:rPr>
              <a:t>2008.</a:t>
            </a:r>
          </a:p>
          <a:p>
            <a:pPr lvl="1">
              <a:buFont typeface="Wingdings" panose="05000000000000000000" pitchFamily="2" charset="2"/>
              <a:buChar char="à"/>
            </a:pPr>
            <a:endParaRPr lang="fr-FR" sz="3600" dirty="0"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fr-FR" sz="9600" dirty="0" smtClean="0">
                <a:solidFill>
                  <a:srgbClr val="FFCC66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FR" sz="9600" u="sng" dirty="0" smtClean="0">
                <a:cs typeface="Arial" panose="020B0604020202020204" pitchFamily="34" charset="0"/>
              </a:rPr>
              <a:t>Décembre </a:t>
            </a:r>
            <a:r>
              <a:rPr lang="fr-FR" sz="9600" u="sng" dirty="0">
                <a:cs typeface="Arial" panose="020B0604020202020204" pitchFamily="34" charset="0"/>
              </a:rPr>
              <a:t>2022</a:t>
            </a:r>
            <a:r>
              <a:rPr lang="fr-FR" sz="9600" dirty="0">
                <a:cs typeface="Arial" panose="020B0604020202020204" pitchFamily="34" charset="0"/>
              </a:rPr>
              <a:t> : 1 assistante </a:t>
            </a:r>
            <a:r>
              <a:rPr lang="fr-FR" sz="9600" dirty="0" smtClean="0">
                <a:cs typeface="Arial" panose="020B0604020202020204" pitchFamily="34" charset="0"/>
              </a:rPr>
              <a:t>DMJPM </a:t>
            </a:r>
            <a:r>
              <a:rPr lang="fr-FR" sz="9600" dirty="0">
                <a:cs typeface="Arial" panose="020B0604020202020204" pitchFamily="34" charset="0"/>
              </a:rPr>
              <a:t>arrivée à </a:t>
            </a:r>
            <a:r>
              <a:rPr lang="fr-FR" sz="9600" dirty="0" smtClean="0">
                <a:cs typeface="Arial" panose="020B0604020202020204" pitchFamily="34" charset="0"/>
              </a:rPr>
              <a:t>l’ATH</a:t>
            </a:r>
            <a:br>
              <a:rPr lang="fr-FR" sz="9600" dirty="0" smtClean="0">
                <a:cs typeface="Arial" panose="020B0604020202020204" pitchFamily="34" charset="0"/>
              </a:rPr>
            </a:br>
            <a:r>
              <a:rPr lang="fr-FR" sz="9600" dirty="0" smtClean="0">
                <a:cs typeface="Arial" panose="020B0604020202020204" pitchFamily="34" charset="0"/>
              </a:rPr>
              <a:t>    en 2015.</a:t>
            </a:r>
          </a:p>
          <a:p>
            <a:pPr marL="457200" lvl="1" indent="0">
              <a:buNone/>
            </a:pPr>
            <a:endParaRPr lang="fr-FR" sz="9600" dirty="0">
              <a:cs typeface="Arial" panose="020B0604020202020204" pitchFamily="34" charset="0"/>
            </a:endParaRPr>
          </a:p>
          <a:p>
            <a:pPr marL="180975" indent="0">
              <a:buNone/>
            </a:pPr>
            <a:r>
              <a:rPr lang="fr-FR" sz="9600" dirty="0" smtClean="0">
                <a:solidFill>
                  <a:srgbClr val="FFCC66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 </a:t>
            </a:r>
            <a:r>
              <a:rPr lang="fr-FR" sz="9600" u="sng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Les démissions</a:t>
            </a:r>
            <a:endParaRPr lang="fr-FR" sz="96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180975" indent="0">
              <a:buNone/>
            </a:pPr>
            <a:endParaRPr lang="fr-FR" sz="36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fr-FR" sz="9600" dirty="0">
                <a:solidFill>
                  <a:srgbClr val="FFCC66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sz="9600" dirty="0" smtClean="0">
                <a:cs typeface="Arial" panose="020B0604020202020204" pitchFamily="34" charset="0"/>
              </a:rPr>
              <a:t>3 </a:t>
            </a:r>
            <a:r>
              <a:rPr lang="fr-FR" sz="9600" dirty="0">
                <a:cs typeface="Arial" panose="020B0604020202020204" pitchFamily="34" charset="0"/>
              </a:rPr>
              <a:t>DMJPM  </a:t>
            </a:r>
            <a:endParaRPr lang="fr-FR" sz="9600" dirty="0" smtClean="0"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fr-FR" sz="3600" dirty="0"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fr-FR" sz="9600" dirty="0">
                <a:solidFill>
                  <a:srgbClr val="FFCC66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sz="9600" dirty="0">
                <a:cs typeface="Arial" panose="020B0604020202020204" pitchFamily="34" charset="0"/>
              </a:rPr>
              <a:t>1 </a:t>
            </a:r>
            <a:r>
              <a:rPr lang="fr-FR" sz="9600" dirty="0" smtClean="0">
                <a:cs typeface="Arial" panose="020B0604020202020204" pitchFamily="34" charset="0"/>
              </a:rPr>
              <a:t>Juriste /</a:t>
            </a:r>
            <a:r>
              <a:rPr lang="fr-FR" sz="9600" dirty="0">
                <a:cs typeface="Arial" panose="020B0604020202020204" pitchFamily="34" charset="0"/>
              </a:rPr>
              <a:t>DMJPM </a:t>
            </a:r>
          </a:p>
          <a:p>
            <a:pPr marL="457200" lvl="1" indent="0">
              <a:buNone/>
            </a:pPr>
            <a:endParaRPr lang="fr-FR" sz="9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buNone/>
            </a:pPr>
            <a:endParaRPr lang="fr-FR" sz="9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9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9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9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9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  <a:solidFill>
            <a:srgbClr val="FFCC66"/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Mouvements du personnel en 2022</a:t>
            </a:r>
            <a:endParaRPr lang="fr-FR" altLang="fr-FR" sz="32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66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0778" y="620688"/>
            <a:ext cx="8477685" cy="6034396"/>
          </a:xfrm>
        </p:spPr>
        <p:txBody>
          <a:bodyPr>
            <a:normAutofit fontScale="25000" lnSpcReduction="20000"/>
          </a:bodyPr>
          <a:lstStyle/>
          <a:p>
            <a:endParaRPr lang="fr-FR" dirty="0"/>
          </a:p>
          <a:p>
            <a:pPr marL="0" indent="0">
              <a:buNone/>
            </a:pPr>
            <a:r>
              <a:rPr lang="fr-FR" sz="7600" dirty="0" smtClean="0">
                <a:solidFill>
                  <a:srgbClr val="FFCC66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 </a:t>
            </a:r>
            <a:r>
              <a:rPr lang="fr-FR" sz="7600" u="sng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Les arrivées</a:t>
            </a:r>
            <a:endParaRPr lang="fr-FR" sz="7600" u="sng" dirty="0">
              <a:solidFill>
                <a:schemeClr val="accent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457200" lvl="1" indent="0">
              <a:lnSpc>
                <a:spcPct val="120000"/>
              </a:lnSpc>
              <a:buNone/>
              <a:tabLst>
                <a:tab pos="715963" algn="l"/>
              </a:tabLst>
            </a:pPr>
            <a:r>
              <a:rPr lang="fr-FR" sz="7600" dirty="0" smtClean="0">
                <a:solidFill>
                  <a:srgbClr val="FFCC66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	</a:t>
            </a:r>
            <a:r>
              <a:rPr lang="fr-FR" sz="7600" b="1" dirty="0" smtClean="0">
                <a:latin typeface="+mj-lt"/>
                <a:cs typeface="Arial" panose="020B0604020202020204" pitchFamily="34" charset="0"/>
              </a:rPr>
              <a:t>R</a:t>
            </a:r>
            <a:r>
              <a:rPr lang="fr-FR" sz="7600" dirty="0" smtClean="0">
                <a:latin typeface="+mj-lt"/>
                <a:cs typeface="Arial" panose="020B0604020202020204" pitchFamily="34" charset="0"/>
              </a:rPr>
              <a:t>esponsable </a:t>
            </a:r>
            <a:r>
              <a:rPr lang="fr-FR" sz="7600" b="1" dirty="0">
                <a:latin typeface="+mj-lt"/>
                <a:cs typeface="Arial" panose="020B0604020202020204" pitchFamily="34" charset="0"/>
              </a:rPr>
              <a:t>A</a:t>
            </a:r>
            <a:r>
              <a:rPr lang="fr-FR" sz="7600" dirty="0">
                <a:latin typeface="+mj-lt"/>
                <a:cs typeface="Arial" panose="020B0604020202020204" pitchFamily="34" charset="0"/>
              </a:rPr>
              <a:t>dministrative </a:t>
            </a:r>
            <a:r>
              <a:rPr lang="fr-FR" sz="7600" b="1" dirty="0" smtClean="0">
                <a:latin typeface="+mj-lt"/>
                <a:cs typeface="Arial" panose="020B0604020202020204" pitchFamily="34" charset="0"/>
              </a:rPr>
              <a:t>F</a:t>
            </a:r>
            <a:r>
              <a:rPr lang="fr-FR" sz="7600" dirty="0" smtClean="0">
                <a:latin typeface="+mj-lt"/>
                <a:cs typeface="Arial" panose="020B0604020202020204" pitchFamily="34" charset="0"/>
              </a:rPr>
              <a:t>inancière – prise de fonction le 13</a:t>
            </a:r>
            <a:br>
              <a:rPr lang="fr-FR" sz="7600" dirty="0" smtClean="0">
                <a:latin typeface="+mj-lt"/>
                <a:cs typeface="Arial" panose="020B0604020202020204" pitchFamily="34" charset="0"/>
              </a:rPr>
            </a:br>
            <a:r>
              <a:rPr lang="fr-FR" sz="7600" dirty="0" smtClean="0">
                <a:latin typeface="+mj-lt"/>
                <a:cs typeface="Arial" panose="020B0604020202020204" pitchFamily="34" charset="0"/>
              </a:rPr>
              <a:t>   	janvier 2022.</a:t>
            </a:r>
            <a:endParaRPr lang="fr-FR" sz="7600" dirty="0">
              <a:latin typeface="+mj-lt"/>
              <a:cs typeface="Arial" panose="020B0604020202020204" pitchFamily="34" charset="0"/>
            </a:endParaRPr>
          </a:p>
          <a:p>
            <a:pPr marL="457200" lvl="1" indent="0">
              <a:lnSpc>
                <a:spcPct val="120000"/>
              </a:lnSpc>
              <a:buNone/>
              <a:tabLst>
                <a:tab pos="715963" algn="l"/>
              </a:tabLst>
            </a:pPr>
            <a:r>
              <a:rPr lang="fr-FR" sz="7600" dirty="0" smtClean="0">
                <a:solidFill>
                  <a:srgbClr val="FFCC66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FR" sz="7600" dirty="0" smtClean="0">
                <a:latin typeface="+mj-lt"/>
                <a:cs typeface="Arial" panose="020B0604020202020204" pitchFamily="34" charset="0"/>
              </a:rPr>
              <a:t>Directrice </a:t>
            </a:r>
            <a:r>
              <a:rPr lang="fr-FR" sz="7600" dirty="0">
                <a:latin typeface="+mj-lt"/>
                <a:cs typeface="Arial" panose="020B0604020202020204" pitchFamily="34" charset="0"/>
              </a:rPr>
              <a:t>arrivée à l’ATH le 1er juin </a:t>
            </a:r>
            <a:r>
              <a:rPr lang="fr-FR" sz="7600" dirty="0" smtClean="0">
                <a:latin typeface="+mj-lt"/>
                <a:cs typeface="Arial" panose="020B0604020202020204" pitchFamily="34" charset="0"/>
              </a:rPr>
              <a:t>2022.</a:t>
            </a:r>
            <a:endParaRPr lang="fr-FR" sz="7600" dirty="0">
              <a:latin typeface="+mj-lt"/>
              <a:cs typeface="Arial" panose="020B0604020202020204" pitchFamily="34" charset="0"/>
            </a:endParaRPr>
          </a:p>
          <a:p>
            <a:pPr marL="457200" lvl="1" indent="0">
              <a:lnSpc>
                <a:spcPct val="120000"/>
              </a:lnSpc>
              <a:buNone/>
              <a:tabLst>
                <a:tab pos="715963" algn="l"/>
              </a:tabLst>
            </a:pPr>
            <a:r>
              <a:rPr lang="fr-FR" sz="7600" dirty="0" smtClean="0">
                <a:solidFill>
                  <a:srgbClr val="FFCC66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FR" sz="7600" dirty="0" smtClean="0">
                <a:latin typeface="+mj-lt"/>
                <a:cs typeface="Arial" panose="020B0604020202020204" pitchFamily="34" charset="0"/>
              </a:rPr>
              <a:t>2 </a:t>
            </a:r>
            <a:r>
              <a:rPr lang="fr-FR" sz="7600" dirty="0">
                <a:latin typeface="+mj-lt"/>
                <a:cs typeface="Arial" panose="020B0604020202020204" pitchFamily="34" charset="0"/>
              </a:rPr>
              <a:t>DMJPM arrivées en juin 2022 dont </a:t>
            </a:r>
            <a:r>
              <a:rPr lang="fr-FR" sz="7600" dirty="0" smtClean="0">
                <a:latin typeface="+mj-lt"/>
                <a:cs typeface="Arial" panose="020B0604020202020204" pitchFamily="34" charset="0"/>
              </a:rPr>
              <a:t>1 salariée </a:t>
            </a:r>
            <a:r>
              <a:rPr lang="fr-FR" sz="7600" dirty="0">
                <a:latin typeface="+mj-lt"/>
                <a:cs typeface="Arial" panose="020B0604020202020204" pitchFamily="34" charset="0"/>
              </a:rPr>
              <a:t>ayant </a:t>
            </a:r>
            <a:r>
              <a:rPr lang="fr-FR" sz="7600" dirty="0" smtClean="0">
                <a:latin typeface="+mj-lt"/>
                <a:cs typeface="Arial" panose="020B0604020202020204" pitchFamily="34" charset="0"/>
              </a:rPr>
              <a:t>été</a:t>
            </a:r>
            <a:br>
              <a:rPr lang="fr-FR" sz="7600" dirty="0" smtClean="0">
                <a:latin typeface="+mj-lt"/>
                <a:cs typeface="Arial" panose="020B0604020202020204" pitchFamily="34" charset="0"/>
              </a:rPr>
            </a:br>
            <a:r>
              <a:rPr lang="fr-FR" sz="7600" dirty="0" smtClean="0">
                <a:latin typeface="+mj-lt"/>
                <a:cs typeface="Arial" panose="020B0604020202020204" pitchFamily="34" charset="0"/>
              </a:rPr>
              <a:t>    assistante </a:t>
            </a:r>
            <a:r>
              <a:rPr lang="fr-FR" sz="7600" dirty="0">
                <a:latin typeface="+mj-lt"/>
                <a:cs typeface="Arial" panose="020B0604020202020204" pitchFamily="34" charset="0"/>
              </a:rPr>
              <a:t>en CDD sur un remplacement maladie.</a:t>
            </a:r>
          </a:p>
          <a:p>
            <a:pPr marL="457200" lvl="1" indent="0">
              <a:lnSpc>
                <a:spcPct val="120000"/>
              </a:lnSpc>
              <a:buNone/>
              <a:tabLst>
                <a:tab pos="715963" algn="l"/>
              </a:tabLst>
            </a:pPr>
            <a:r>
              <a:rPr lang="fr-FR" sz="7600" dirty="0" smtClean="0">
                <a:solidFill>
                  <a:srgbClr val="FFCC66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FR" sz="7600" dirty="0" smtClean="0">
                <a:latin typeface="+mj-lt"/>
                <a:cs typeface="Arial" panose="020B0604020202020204" pitchFamily="34" charset="0"/>
              </a:rPr>
              <a:t>1 DMJPM de formation juridique arrivée </a:t>
            </a:r>
            <a:r>
              <a:rPr lang="fr-FR" sz="7600" dirty="0">
                <a:latin typeface="+mj-lt"/>
                <a:cs typeface="Arial" panose="020B0604020202020204" pitchFamily="34" charset="0"/>
              </a:rPr>
              <a:t>en juin </a:t>
            </a:r>
            <a:r>
              <a:rPr lang="fr-FR" sz="7600" dirty="0" smtClean="0">
                <a:latin typeface="+mj-lt"/>
                <a:cs typeface="Arial" panose="020B0604020202020204" pitchFamily="34" charset="0"/>
              </a:rPr>
              <a:t>2022 en tant que</a:t>
            </a:r>
            <a:br>
              <a:rPr lang="fr-FR" sz="7600" dirty="0" smtClean="0">
                <a:latin typeface="+mj-lt"/>
                <a:cs typeface="Arial" panose="020B0604020202020204" pitchFamily="34" charset="0"/>
              </a:rPr>
            </a:br>
            <a:r>
              <a:rPr lang="fr-FR" sz="7600" dirty="0" smtClean="0">
                <a:latin typeface="+mj-lt"/>
                <a:cs typeface="Arial" panose="020B0604020202020204" pitchFamily="34" charset="0"/>
              </a:rPr>
              <a:t>     mandataire ayant pris du temps juridique depuis septembre.</a:t>
            </a:r>
            <a:endParaRPr lang="fr-FR" sz="7600" dirty="0">
              <a:latin typeface="+mj-lt"/>
              <a:cs typeface="Arial" panose="020B0604020202020204" pitchFamily="34" charset="0"/>
            </a:endParaRPr>
          </a:p>
          <a:p>
            <a:pPr marL="457200" lvl="1" indent="0">
              <a:lnSpc>
                <a:spcPct val="120000"/>
              </a:lnSpc>
              <a:buNone/>
              <a:tabLst>
                <a:tab pos="715963" algn="l"/>
              </a:tabLst>
            </a:pPr>
            <a:r>
              <a:rPr lang="fr-FR" sz="7600" dirty="0" smtClean="0">
                <a:solidFill>
                  <a:srgbClr val="FFCC66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FR" sz="7600" dirty="0" smtClean="0">
                <a:latin typeface="+mj-lt"/>
                <a:cs typeface="Arial" panose="020B0604020202020204" pitchFamily="34" charset="0"/>
              </a:rPr>
              <a:t>1 </a:t>
            </a:r>
            <a:r>
              <a:rPr lang="fr-FR" sz="7600" dirty="0">
                <a:latin typeface="+mj-lt"/>
                <a:cs typeface="Arial" panose="020B0604020202020204" pitchFamily="34" charset="0"/>
              </a:rPr>
              <a:t>DMJPM, en novembre 2022 (CDD remplacement d’un </a:t>
            </a:r>
            <a:r>
              <a:rPr lang="fr-FR" sz="7600" dirty="0" smtClean="0">
                <a:latin typeface="+mj-lt"/>
                <a:cs typeface="Arial" panose="020B0604020202020204" pitchFamily="34" charset="0"/>
              </a:rPr>
              <a:t>arrêt</a:t>
            </a:r>
            <a:br>
              <a:rPr lang="fr-FR" sz="7600" dirty="0" smtClean="0">
                <a:latin typeface="+mj-lt"/>
                <a:cs typeface="Arial" panose="020B0604020202020204" pitchFamily="34" charset="0"/>
              </a:rPr>
            </a:br>
            <a:r>
              <a:rPr lang="fr-FR" sz="7600" dirty="0" smtClean="0">
                <a:latin typeface="+mj-lt"/>
                <a:cs typeface="Arial" panose="020B0604020202020204" pitchFamily="34" charset="0"/>
              </a:rPr>
              <a:t>     maladie).</a:t>
            </a:r>
          </a:p>
          <a:p>
            <a:pPr marL="0" indent="0">
              <a:buNone/>
            </a:pPr>
            <a:endParaRPr lang="fr-FR" sz="4000" dirty="0">
              <a:latin typeface="+mj-lt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7600" dirty="0">
                <a:solidFill>
                  <a:srgbClr val="FFCC66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 </a:t>
            </a:r>
            <a:r>
              <a:rPr lang="fr-FR" sz="7600" u="sng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A noter </a:t>
            </a:r>
            <a:r>
              <a:rPr lang="fr-FR" sz="7600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endParaRPr lang="fr-FR" sz="7600" u="sng" dirty="0" smtClean="0">
              <a:solidFill>
                <a:schemeClr val="accent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w"/>
            </a:pPr>
            <a:endParaRPr lang="fr-FR" sz="1600" u="sng" dirty="0">
              <a:solidFill>
                <a:schemeClr val="accent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fr-FR" sz="7600" dirty="0" smtClean="0">
                <a:solidFill>
                  <a:srgbClr val="FFCC66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FR" sz="7600" dirty="0" smtClean="0">
                <a:latin typeface="+mj-lt"/>
                <a:cs typeface="Arial" panose="020B0604020202020204" pitchFamily="34" charset="0"/>
              </a:rPr>
              <a:t>2 salariées(DMJPM et Assistante) absentes pour longue </a:t>
            </a:r>
            <a:r>
              <a:rPr lang="fr-FR" sz="7600" dirty="0">
                <a:latin typeface="+mj-lt"/>
                <a:cs typeface="Arial" panose="020B0604020202020204" pitchFamily="34" charset="0"/>
              </a:rPr>
              <a:t>maladie </a:t>
            </a:r>
            <a:r>
              <a:rPr lang="fr-FR" sz="7600" dirty="0" smtClean="0">
                <a:latin typeface="+mj-lt"/>
                <a:cs typeface="Arial" panose="020B0604020202020204" pitchFamily="34" charset="0"/>
              </a:rPr>
              <a:t>ont été </a:t>
            </a:r>
            <a:br>
              <a:rPr lang="fr-FR" sz="7600" dirty="0" smtClean="0">
                <a:latin typeface="+mj-lt"/>
                <a:cs typeface="Arial" panose="020B0604020202020204" pitchFamily="34" charset="0"/>
              </a:rPr>
            </a:br>
            <a:r>
              <a:rPr lang="fr-FR" sz="7600" dirty="0" smtClean="0">
                <a:latin typeface="+mj-lt"/>
                <a:cs typeface="Arial" panose="020B0604020202020204" pitchFamily="34" charset="0"/>
              </a:rPr>
              <a:t>    remplacées </a:t>
            </a:r>
            <a:r>
              <a:rPr lang="fr-FR" sz="7600" dirty="0">
                <a:latin typeface="+mj-lt"/>
                <a:cs typeface="Arial" panose="020B0604020202020204" pitchFamily="34" charset="0"/>
              </a:rPr>
              <a:t>par </a:t>
            </a:r>
            <a:r>
              <a:rPr lang="fr-FR" sz="7600" dirty="0" smtClean="0">
                <a:latin typeface="+mj-lt"/>
                <a:cs typeface="Arial" panose="020B0604020202020204" pitchFamily="34" charset="0"/>
              </a:rPr>
              <a:t>différents </a:t>
            </a:r>
            <a:r>
              <a:rPr lang="fr-FR" sz="7600" dirty="0">
                <a:latin typeface="+mj-lt"/>
                <a:cs typeface="Arial" panose="020B0604020202020204" pitchFamily="34" charset="0"/>
              </a:rPr>
              <a:t>CDD. </a:t>
            </a:r>
            <a:endParaRPr lang="fr-FR" sz="7600" dirty="0" smtClean="0">
              <a:latin typeface="+mj-lt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fr-FR" sz="7600" dirty="0" smtClean="0">
                <a:solidFill>
                  <a:srgbClr val="FFCC66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FR" sz="7600" dirty="0" smtClean="0">
                <a:latin typeface="+mj-lt"/>
                <a:cs typeface="Arial" panose="020B0604020202020204" pitchFamily="34" charset="0"/>
              </a:rPr>
              <a:t>2 DMJPM ont préparé la formation  CNC (Certificat National de Compétences)</a:t>
            </a:r>
            <a:endParaRPr lang="fr-FR" sz="7600" dirty="0">
              <a:latin typeface="+mj-lt"/>
              <a:cs typeface="Arial" panose="020B0604020202020204" pitchFamily="34" charset="0"/>
            </a:endParaRPr>
          </a:p>
          <a:p>
            <a:pPr marL="449263" lvl="1" indent="0" algn="just">
              <a:lnSpc>
                <a:spcPct val="120000"/>
              </a:lnSpc>
              <a:buNone/>
            </a:pPr>
            <a:r>
              <a:rPr lang="fr-FR" sz="7600" dirty="0" smtClean="0">
                <a:solidFill>
                  <a:srgbClr val="FFCC66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FR" sz="7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L</a:t>
            </a:r>
            <a:r>
              <a:rPr lang="fr-FR" sz="7600" dirty="0" smtClean="0">
                <a:latin typeface="+mj-lt"/>
                <a:cs typeface="Arial" panose="020B0604020202020204" pitchFamily="34" charset="0"/>
              </a:rPr>
              <a:t>es </a:t>
            </a:r>
            <a:r>
              <a:rPr lang="fr-FR" sz="7600" dirty="0">
                <a:latin typeface="+mj-lt"/>
                <a:cs typeface="Arial" panose="020B0604020202020204" pitchFamily="34" charset="0"/>
              </a:rPr>
              <a:t>difficultés de recrutement </a:t>
            </a:r>
            <a:r>
              <a:rPr lang="fr-FR" sz="7600" dirty="0" smtClean="0">
                <a:latin typeface="+mj-lt"/>
                <a:cs typeface="Arial" panose="020B0604020202020204" pitchFamily="34" charset="0"/>
              </a:rPr>
              <a:t>peuvent occasionner des vacances de postes et</a:t>
            </a:r>
            <a:br>
              <a:rPr lang="fr-FR" sz="7600" dirty="0" smtClean="0">
                <a:latin typeface="+mj-lt"/>
                <a:cs typeface="Arial" panose="020B0604020202020204" pitchFamily="34" charset="0"/>
              </a:rPr>
            </a:br>
            <a:r>
              <a:rPr lang="fr-FR" sz="7600" dirty="0" smtClean="0">
                <a:latin typeface="+mj-lt"/>
                <a:cs typeface="Arial" panose="020B0604020202020204" pitchFamily="34" charset="0"/>
              </a:rPr>
              <a:t>    l’arrivée d’un nouveau collaborateur nécessite un temps d’intégration. </a:t>
            </a:r>
          </a:p>
          <a:p>
            <a:pPr marL="449263" lvl="1" indent="0">
              <a:lnSpc>
                <a:spcPct val="120000"/>
              </a:lnSpc>
              <a:buNone/>
            </a:pPr>
            <a:r>
              <a:rPr lang="fr-FR" sz="7600" dirty="0" smtClean="0">
                <a:latin typeface="+mj-lt"/>
                <a:cs typeface="Arial" panose="020B0604020202020204" pitchFamily="34" charset="0"/>
              </a:rPr>
              <a:t>    La charge de travail des salariés en poste s’en trouve impactée.</a:t>
            </a:r>
            <a:endParaRPr lang="fr-FR" sz="76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endParaRPr lang="fr-FR" sz="7600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  <a:solidFill>
            <a:srgbClr val="FFCC66"/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400" b="1" i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(Suite ) </a:t>
            </a:r>
            <a:r>
              <a:rPr lang="fr-FR" altLang="fr-FR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Mouvements du personnel en 2022</a:t>
            </a:r>
            <a:endParaRPr lang="fr-FR" altLang="fr-FR" sz="32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52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836712"/>
            <a:ext cx="8712968" cy="5688632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fr-FR" dirty="0"/>
              <a:t>Renouvellement d’une partie de l’équipe </a:t>
            </a:r>
            <a:r>
              <a:rPr lang="fr-FR" dirty="0" smtClean="0"/>
              <a:t>d’encadrement et accueil de nouveaux salariés. </a:t>
            </a:r>
            <a:endParaRPr lang="fr-FR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La mise en place pérenne du télétravail </a:t>
            </a:r>
            <a:r>
              <a:rPr lang="fr-FR" dirty="0" smtClean="0"/>
              <a:t>depuis </a:t>
            </a:r>
            <a:r>
              <a:rPr lang="fr-FR" dirty="0"/>
              <a:t>mai 2022.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L’extension d’agrément de 60 mesures en septembre portant la capacité de l’ATH à 1070 mesures.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fr-FR" dirty="0"/>
              <a:t>La </a:t>
            </a:r>
            <a:r>
              <a:rPr lang="fr-FR" dirty="0" smtClean="0"/>
              <a:t>reprise </a:t>
            </a:r>
            <a:r>
              <a:rPr lang="fr-FR" dirty="0"/>
              <a:t>des groupes de travail transversaux en présentiel ( Evènements Indésirables, </a:t>
            </a:r>
            <a:r>
              <a:rPr lang="fr-FR" dirty="0" smtClean="0"/>
              <a:t>DUERP...)</a:t>
            </a:r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sz="6200" b="1" i="1" u="sng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9600" dirty="0">
              <a:latin typeface="Arial Narrow" panose="020B060602020203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fr-FR" sz="45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fr-FR" sz="68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755576" y="174135"/>
            <a:ext cx="7488832" cy="461057"/>
          </a:xfrm>
          <a:solidFill>
            <a:srgbClr val="FFCC66"/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8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Faits marquants 2022</a:t>
            </a:r>
            <a:endParaRPr lang="fr-FR" altLang="fr-FR" sz="28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76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" name="Image 295" descr="fleur[1]">
            <a:extLst>
              <a:ext uri="{FF2B5EF4-FFF2-40B4-BE49-F238E27FC236}">
                <a16:creationId xmlns:a16="http://schemas.microsoft.com/office/drawing/2014/main" id="{2888B656-8951-493B-8A82-6E481E3AB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979"/>
            <a:ext cx="1008112" cy="120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16F649FD-6B40-4BAB-B404-CC60B94C9D08}"/>
              </a:ext>
            </a:extLst>
          </p:cNvPr>
          <p:cNvGrpSpPr>
            <a:grpSpLocks/>
          </p:cNvGrpSpPr>
          <p:nvPr/>
        </p:nvGrpSpPr>
        <p:grpSpPr bwMode="auto">
          <a:xfrm>
            <a:off x="6027387" y="116632"/>
            <a:ext cx="3009109" cy="6628861"/>
            <a:chOff x="7344" y="0"/>
            <a:chExt cx="4896" cy="15840"/>
          </a:xfrm>
          <a:solidFill>
            <a:schemeClr val="bg1">
              <a:lumMod val="75000"/>
            </a:schemeClr>
          </a:solidFill>
        </p:grpSpPr>
        <p:grpSp>
          <p:nvGrpSpPr>
            <p:cNvPr id="24" name="Group 364">
              <a:extLst>
                <a:ext uri="{FF2B5EF4-FFF2-40B4-BE49-F238E27FC236}">
                  <a16:creationId xmlns:a16="http://schemas.microsoft.com/office/drawing/2014/main" id="{0C95CC29-CC3F-437D-8612-E06D55BD28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44" y="0"/>
              <a:ext cx="4896" cy="15840"/>
              <a:chOff x="7560" y="0"/>
              <a:chExt cx="4700" cy="15840"/>
            </a:xfrm>
            <a:grpFill/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AAF5DE5-2991-4F1C-B5B7-F028FC8299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55" y="0"/>
                <a:ext cx="4505" cy="1584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extLst>
                <a:ext uri="{91240B29-F687-4F45-9708-019B960494DF}">
                  <a14:hiddenLine xmlns:a14="http://schemas.microsoft.com/office/drawing/2010/main" w="9525">
                    <a:solidFill>
                      <a:srgbClr val="D8D8D8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 dirty="0"/>
              </a:p>
            </p:txBody>
          </p:sp>
          <p:sp>
            <p:nvSpPr>
              <p:cNvPr id="28" name="Rectangle 27" descr="Light vertical">
                <a:extLst>
                  <a:ext uri="{FF2B5EF4-FFF2-40B4-BE49-F238E27FC236}">
                    <a16:creationId xmlns:a16="http://schemas.microsoft.com/office/drawing/2014/main" id="{041E17B5-9173-4A31-B479-35C9CF4D11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0" y="8"/>
                <a:ext cx="195" cy="15825"/>
              </a:xfrm>
              <a:prstGeom prst="rect">
                <a:avLst/>
              </a:prstGeom>
              <a:solidFill>
                <a:schemeClr val="tx2"/>
              </a:solidFill>
              <a:extLst>
                <a:ext uri="{91240B29-F687-4F45-9708-019B960494DF}">
                  <a14:hiddenLine xmlns:a14="http://schemas.microsoft.com/office/drawing/2010/main" w="12700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53882" dir="2700000" algn="ctr" rotWithShape="0">
                        <a:srgbClr val="D8D8D8"/>
                      </a:outerShdw>
                    </a:effectLst>
                  </a14:hiddenEffects>
                </a:ext>
              </a:extLst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fr-FR" dirty="0"/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ADB8FDC-47D4-43F5-AC76-3A1B72A57C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4" y="0"/>
              <a:ext cx="4896" cy="395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xtLst>
              <a:ext uri="{91240B29-F687-4F45-9708-019B960494DF}">
                <a14:hiddenLine xmlns:a14="http://schemas.microsoft.com/office/drawing/2010/main" w="12700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rgbClr val="D8D8D8"/>
                    </a:outerShdw>
                  </a:effectLst>
                </a14:hiddenEffects>
              </a:ext>
            </a:extLst>
          </p:spPr>
          <p:txBody>
            <a:bodyPr rot="0" vert="horz" wrap="square" lIns="365760" tIns="182880" rIns="182880" bIns="182880" anchor="b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fr-FR" sz="4000" b="1" dirty="0">
                  <a:solidFill>
                    <a:srgbClr val="24406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    </a:t>
              </a:r>
              <a:endParaRPr lang="fr-F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Rectangle 16">
            <a:extLst>
              <a:ext uri="{FF2B5EF4-FFF2-40B4-BE49-F238E27FC236}">
                <a16:creationId xmlns:a16="http://schemas.microsoft.com/office/drawing/2014/main" id="{2CDC6A92-603D-4367-BA09-CC48DEB85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946" y="1155939"/>
            <a:ext cx="6559550" cy="646331"/>
          </a:xfrm>
          <a:prstGeom prst="rect">
            <a:avLst/>
          </a:prstGeom>
          <a:solidFill>
            <a:srgbClr val="FFCC66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182880" tIns="45720" rIns="18288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r>
              <a:rPr kumimoji="0" lang="fr-FR" altLang="fr-FR" sz="360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RAPPORT ACTIVITE </a:t>
            </a:r>
            <a:r>
              <a:rPr kumimoji="0" lang="fr-FR" altLang="fr-FR" sz="360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2022</a:t>
            </a:r>
            <a:endParaRPr kumimoji="0" lang="fr-FR" altLang="fr-FR" sz="1800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1" name="Rectangle 32">
            <a:extLst>
              <a:ext uri="{FF2B5EF4-FFF2-40B4-BE49-F238E27FC236}">
                <a16:creationId xmlns:a16="http://schemas.microsoft.com/office/drawing/2014/main" id="{F99BE459-F962-4BC9-B749-783A42BA2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2" name="Rectangle 36">
            <a:extLst>
              <a:ext uri="{FF2B5EF4-FFF2-40B4-BE49-F238E27FC236}">
                <a16:creationId xmlns:a16="http://schemas.microsoft.com/office/drawing/2014/main" id="{1B2C8BE4-9965-4731-B86A-3E1F5119E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906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37">
            <a:extLst>
              <a:ext uri="{FF2B5EF4-FFF2-40B4-BE49-F238E27FC236}">
                <a16:creationId xmlns:a16="http://schemas.microsoft.com/office/drawing/2014/main" id="{4145831D-D500-4850-AB4A-777D69BB5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4785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32" name="Rectangle 38">
            <a:extLst>
              <a:ext uri="{FF2B5EF4-FFF2-40B4-BE49-F238E27FC236}">
                <a16:creationId xmlns:a16="http://schemas.microsoft.com/office/drawing/2014/main" id="{9825CAC9-2BCC-4C67-958B-1A0A7B5F4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428" y="5301208"/>
            <a:ext cx="4821769" cy="131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none" strike="noStrike" cap="none" normalizeH="0" baseline="0" dirty="0">
                <a:ln>
                  <a:noFill/>
                </a:ln>
                <a:solidFill>
                  <a:srgbClr val="7F7F7F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24406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42 Rue Normandie </a:t>
            </a: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Niémen 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24406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CS 55833 – 72058 LE MANS Cedex 2</a:t>
            </a:r>
            <a:endParaRPr kumimoji="0" lang="fr-FR" altLang="fr-F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24406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</a:t>
            </a: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24406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</a:t>
            </a: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24406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02 43 77 17 55</a:t>
            </a: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24406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</a:t>
            </a: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24406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24406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02 43 77 19 41 @ </a:t>
            </a: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  <a:hlinkClick r:id="rId3"/>
              </a:rPr>
              <a:t>contact@athsarthe.fr</a:t>
            </a:r>
            <a:endParaRPr kumimoji="0" lang="fr-FR" altLang="fr-FR" sz="600" b="0" i="0" u="none" strike="noStrike" cap="none" normalizeH="0" baseline="0" dirty="0">
              <a:ln>
                <a:noFill/>
              </a:ln>
              <a:solidFill>
                <a:srgbClr val="244061"/>
              </a:solidFill>
              <a:effectLst/>
              <a:sym typeface="Wingdings" panose="05000000000000000000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24406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7DA1978-535C-4A21-9376-5760BC3B520C}"/>
              </a:ext>
            </a:extLst>
          </p:cNvPr>
          <p:cNvSpPr txBox="1"/>
          <p:nvPr/>
        </p:nvSpPr>
        <p:spPr>
          <a:xfrm>
            <a:off x="467544" y="2957722"/>
            <a:ext cx="44706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FR" sz="4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Service MJPM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233" y="2806474"/>
            <a:ext cx="2870091" cy="191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96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933" y="116632"/>
            <a:ext cx="906675" cy="1153026"/>
          </a:xfr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2F2018-66A9-4918-BED5-A8236B85658F}"/>
              </a:ext>
            </a:extLst>
          </p:cNvPr>
          <p:cNvSpPr/>
          <p:nvPr/>
        </p:nvSpPr>
        <p:spPr>
          <a:xfrm>
            <a:off x="611698" y="2636912"/>
            <a:ext cx="7776864" cy="132343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40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C66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Evolution de l’activité MJPM </a:t>
            </a:r>
          </a:p>
          <a:p>
            <a:pPr algn="ctr"/>
            <a:r>
              <a:rPr lang="fr-FR" sz="40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C66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entre 2018 et 2022</a:t>
            </a:r>
            <a:endParaRPr lang="fr-FR" sz="4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C66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045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EA2D3683-F25C-4D90-A4D7-916784E08E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255032"/>
              </p:ext>
            </p:extLst>
          </p:nvPr>
        </p:nvGraphicFramePr>
        <p:xfrm>
          <a:off x="971600" y="906833"/>
          <a:ext cx="7200800" cy="3490261"/>
        </p:xfrm>
        <a:graphic>
          <a:graphicData uri="http://schemas.openxmlformats.org/drawingml/2006/table">
            <a:tbl>
              <a:tblPr firstRow="1" firstCol="1" bandRow="1"/>
              <a:tblGrid>
                <a:gridCol w="2182200">
                  <a:extLst>
                    <a:ext uri="{9D8B030D-6E8A-4147-A177-3AD203B41FA5}">
                      <a16:colId xmlns:a16="http://schemas.microsoft.com/office/drawing/2014/main" val="599547167"/>
                    </a:ext>
                  </a:extLst>
                </a:gridCol>
                <a:gridCol w="1027795">
                  <a:extLst>
                    <a:ext uri="{9D8B030D-6E8A-4147-A177-3AD203B41FA5}">
                      <a16:colId xmlns:a16="http://schemas.microsoft.com/office/drawing/2014/main" val="143176862"/>
                    </a:ext>
                  </a:extLst>
                </a:gridCol>
                <a:gridCol w="1127836">
                  <a:extLst>
                    <a:ext uri="{9D8B030D-6E8A-4147-A177-3AD203B41FA5}">
                      <a16:colId xmlns:a16="http://schemas.microsoft.com/office/drawing/2014/main" val="3077687293"/>
                    </a:ext>
                  </a:extLst>
                </a:gridCol>
                <a:gridCol w="1041079">
                  <a:extLst>
                    <a:ext uri="{9D8B030D-6E8A-4147-A177-3AD203B41FA5}">
                      <a16:colId xmlns:a16="http://schemas.microsoft.com/office/drawing/2014/main" val="1160963516"/>
                    </a:ext>
                  </a:extLst>
                </a:gridCol>
                <a:gridCol w="954323">
                  <a:extLst>
                    <a:ext uri="{9D8B030D-6E8A-4147-A177-3AD203B41FA5}">
                      <a16:colId xmlns:a16="http://schemas.microsoft.com/office/drawing/2014/main" val="839615860"/>
                    </a:ext>
                  </a:extLst>
                </a:gridCol>
                <a:gridCol w="867567">
                  <a:extLst>
                    <a:ext uri="{9D8B030D-6E8A-4147-A177-3AD203B41FA5}">
                      <a16:colId xmlns:a16="http://schemas.microsoft.com/office/drawing/2014/main" val="4019272904"/>
                    </a:ext>
                  </a:extLst>
                </a:gridCol>
              </a:tblGrid>
              <a:tr h="576064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rgbClr val="40404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fr-FR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08676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l"/>
                      <a:endParaRPr lang="fr-FR" sz="2000" dirty="0">
                        <a:effectLst/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2018</a:t>
                      </a:r>
                      <a:endParaRPr lang="fr-FR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2019</a:t>
                      </a:r>
                      <a:endParaRPr lang="fr-FR" sz="2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2020</a:t>
                      </a:r>
                      <a:endParaRPr lang="fr-FR" sz="2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2021</a:t>
                      </a:r>
                      <a:endParaRPr lang="fr-FR" sz="2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2022</a:t>
                      </a:r>
                      <a:endParaRPr lang="fr-FR" sz="28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881005"/>
                  </a:ext>
                </a:extLst>
              </a:tr>
              <a:tr h="7267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Entrées</a:t>
                      </a:r>
                      <a:endParaRPr lang="fr-FR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+mj-lt"/>
                          <a:ea typeface="Calibri" panose="020F0502020204030204" pitchFamily="34" charset="0"/>
                        </a:rPr>
                        <a:t>+82</a:t>
                      </a:r>
                      <a:endParaRPr lang="fr-FR" sz="28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+124</a:t>
                      </a:r>
                      <a:endParaRPr lang="fr-FR" sz="28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+87</a:t>
                      </a:r>
                      <a:endParaRPr lang="fr-FR" sz="28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+97</a:t>
                      </a:r>
                      <a:endParaRPr lang="fr-FR" sz="28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+mj-lt"/>
                          <a:ea typeface="Calibri" panose="020F0502020204030204" pitchFamily="34" charset="0"/>
                        </a:rPr>
                        <a:t>+78</a:t>
                      </a:r>
                      <a:endParaRPr lang="fr-FR" sz="28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8907833"/>
                  </a:ext>
                </a:extLst>
              </a:tr>
              <a:tr h="609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Sorties</a:t>
                      </a:r>
                      <a:endParaRPr lang="fr-FR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+mj-lt"/>
                          <a:ea typeface="Calibri" panose="020F0502020204030204" pitchFamily="34" charset="0"/>
                        </a:rPr>
                        <a:t>-66</a:t>
                      </a:r>
                      <a:endParaRPr lang="fr-FR" sz="28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fr-FR" sz="2800" dirty="0" smtClean="0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64</a:t>
                      </a:r>
                      <a:endParaRPr lang="fr-FR" sz="28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-74</a:t>
                      </a:r>
                      <a:endParaRPr lang="fr-FR" sz="28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-53</a:t>
                      </a:r>
                      <a:endParaRPr lang="fr-FR" sz="28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+mj-lt"/>
                          <a:ea typeface="Calibri" panose="020F0502020204030204" pitchFamily="34" charset="0"/>
                        </a:rPr>
                        <a:t>-79</a:t>
                      </a:r>
                      <a:endParaRPr lang="fr-FR" sz="28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219484"/>
                  </a:ext>
                </a:extLst>
              </a:tr>
              <a:tr h="9300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Entrées nettes </a:t>
                      </a:r>
                      <a:endParaRPr lang="fr-FR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(entrées – sorties)</a:t>
                      </a:r>
                      <a:endParaRPr lang="fr-FR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+16</a:t>
                      </a:r>
                      <a:endParaRPr lang="fr-FR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+60</a:t>
                      </a:r>
                      <a:endParaRPr lang="fr-FR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+13</a:t>
                      </a:r>
                      <a:endParaRPr lang="fr-FR" sz="2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+44</a:t>
                      </a:r>
                      <a:endParaRPr lang="fr-FR" sz="2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-1</a:t>
                      </a:r>
                      <a:endParaRPr lang="fr-FR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120082"/>
                  </a:ext>
                </a:extLst>
              </a:tr>
            </a:tbl>
          </a:graphicData>
        </a:graphic>
      </p:graphicFrame>
      <p:sp>
        <p:nvSpPr>
          <p:cNvPr id="4" name="Titre 1">
            <a:extLst>
              <a:ext uri="{FF2B5EF4-FFF2-40B4-BE49-F238E27FC236}">
                <a16:creationId xmlns:a16="http://schemas.microsoft.com/office/drawing/2014/main" id="{015A6BD6-7C80-4EEC-8C88-87039762B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  <a:solidFill>
            <a:srgbClr val="FFCC66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Evolution du flux entre </a:t>
            </a:r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2018 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et  </a:t>
            </a:r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2022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C103C9-B9CC-484B-97F3-42DFFE4CF987}"/>
              </a:ext>
            </a:extLst>
          </p:cNvPr>
          <p:cNvSpPr txBox="1"/>
          <p:nvPr/>
        </p:nvSpPr>
        <p:spPr>
          <a:xfrm>
            <a:off x="539552" y="4611231"/>
            <a:ext cx="8363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L’évolution du flux est négative en raison d’une baisse des entrées et de beaucoup plus de sorties que les années précédentes.</a:t>
            </a:r>
            <a:endParaRPr lang="fr-FR" sz="2000" b="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62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90066"/>
          </a:xfrm>
          <a:solidFill>
            <a:srgbClr val="FFCC66"/>
          </a:solidFill>
          <a:ln w="3175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Evolution par type de mesures entre </a:t>
            </a:r>
            <a:r>
              <a:rPr lang="fr-FR" altLang="fr-FR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2018 </a:t>
            </a:r>
            <a:r>
              <a:rPr lang="fr-FR" altLang="fr-FR" sz="2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et </a:t>
            </a:r>
            <a:r>
              <a:rPr lang="fr-FR" altLang="fr-FR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2022</a:t>
            </a:r>
            <a:endParaRPr lang="fr-FR" altLang="fr-FR" sz="2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60600" y="269081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aphicFrame>
        <p:nvGraphicFramePr>
          <p:cNvPr id="2" name="Espace réservé du conten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1087163"/>
              </p:ext>
            </p:extLst>
          </p:nvPr>
        </p:nvGraphicFramePr>
        <p:xfrm>
          <a:off x="899592" y="889295"/>
          <a:ext cx="7344816" cy="43790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13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28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343222809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Types mesures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2018</a:t>
                      </a:r>
                      <a:endParaRPr lang="fr-FR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2019</a:t>
                      </a:r>
                      <a:endParaRPr lang="fr-FR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34950" algn="ctr"/>
                        </a:tabLs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2020</a:t>
                      </a:r>
                      <a:endParaRPr lang="fr-FR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34950" algn="ctr"/>
                        </a:tabLs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2021</a:t>
                      </a:r>
                      <a:endParaRPr lang="fr-FR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34950" algn="ctr"/>
                        </a:tabLst>
                      </a:pPr>
                      <a:r>
                        <a:rPr lang="fr-FR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2022</a:t>
                      </a:r>
                      <a:endParaRPr lang="fr-FR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0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Tutelles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282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304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317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319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316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8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Curatelles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632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658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666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693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695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8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Mandats Spéciaux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4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83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MAJ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423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926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972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987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1018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1017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56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% évolution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nbre de mesures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1,98%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4,97%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1,54%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3,14%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-0,1%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C8F57F5-41EC-4BD5-9D15-C0BC9D0A4366}"/>
              </a:ext>
            </a:extLst>
          </p:cNvPr>
          <p:cNvSpPr/>
          <p:nvPr/>
        </p:nvSpPr>
        <p:spPr>
          <a:xfrm>
            <a:off x="457200" y="5949941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fr-FR" sz="2400" b="0" dirty="0" smtClean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fr-FR" sz="2400" b="0" dirty="0">
              <a:effectLst/>
              <a:latin typeface="+mn-lt"/>
              <a:ea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5288221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2000" b="0" dirty="0" smtClean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D’année en année, les proportions entre le nombre de tutelles et de curatelles restent sensiblement identiques, c’est-à-dire : 1/3 de mesures de tutelle, 2/3 de mesures de curatelle.</a:t>
            </a:r>
          </a:p>
          <a:p>
            <a:pPr algn="just">
              <a:spcAft>
                <a:spcPts val="0"/>
              </a:spcAft>
            </a:pPr>
            <a:r>
              <a:rPr lang="fr-FR" sz="2000" b="0" dirty="0" smtClean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Pour la 1</a:t>
            </a:r>
            <a:r>
              <a:rPr lang="fr-FR" sz="2000" b="0" baseline="30000" dirty="0" smtClean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ere</a:t>
            </a:r>
            <a:r>
              <a:rPr lang="fr-FR" sz="2000" b="0" dirty="0" smtClean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fois depuis 2018 le nombre de mesure baisse en 2022.  </a:t>
            </a:r>
            <a:endParaRPr lang="fr-FR" sz="2000" b="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/>
          </p:nvPr>
        </p:nvSpPr>
        <p:spPr>
          <a:xfrm>
            <a:off x="406400" y="169761"/>
            <a:ext cx="8280400" cy="450928"/>
          </a:xfrm>
          <a:solidFill>
            <a:srgbClr val="FFCC66"/>
          </a:solidFill>
          <a:ln w="3175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Répartition des mesures par tribunaux de </a:t>
            </a:r>
            <a:r>
              <a:rPr lang="fr-FR" altLang="fr-FR" sz="28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2018 </a:t>
            </a:r>
            <a:r>
              <a:rPr lang="fr-FR" altLang="fr-FR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à </a:t>
            </a:r>
            <a:r>
              <a:rPr lang="fr-FR" altLang="fr-FR" sz="28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2022</a:t>
            </a:r>
            <a:endParaRPr lang="fr-FR" altLang="fr-FR" sz="28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AD67ADE-B1CD-4414-818B-A9D6B630826D}"/>
              </a:ext>
            </a:extLst>
          </p:cNvPr>
          <p:cNvSpPr txBox="1"/>
          <p:nvPr/>
        </p:nvSpPr>
        <p:spPr>
          <a:xfrm>
            <a:off x="406400" y="4962814"/>
            <a:ext cx="806489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800" b="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La répartition des mesures de protection par les 2 principaux tribunaux reste quasiment identique à l’année </a:t>
            </a:r>
            <a:r>
              <a:rPr lang="fr-FR" sz="18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dernière.</a:t>
            </a:r>
            <a:endParaRPr lang="fr-FR" sz="1800" b="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fr-FR" sz="1800" b="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Le Tribunal Judiciaire du Mans reste toujours le principal prescripteur des mesures de protection 71.97% des mesures exercées. </a:t>
            </a:r>
          </a:p>
          <a:p>
            <a:pPr algn="just"/>
            <a:r>
              <a:rPr lang="fr-FR" sz="1800" b="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Il est également à l’origine des 2 mesures éducatives (Mesures d’Accompagnement Judiciaire) et des 7 mesures A</a:t>
            </a:r>
            <a:r>
              <a:rPr lang="fr-FR" sz="18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 </a:t>
            </a:r>
            <a:r>
              <a:rPr lang="fr-FR" sz="1800" b="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’hoc.</a:t>
            </a:r>
          </a:p>
          <a:p>
            <a:pPr algn="just"/>
            <a:r>
              <a:rPr lang="fr-FR" sz="2000" b="0" dirty="0" smtClean="0">
                <a:solidFill>
                  <a:schemeClr val="tx1"/>
                </a:solidFill>
                <a:latin typeface="+mn-lt"/>
              </a:rPr>
              <a:t>.</a:t>
            </a:r>
            <a:endParaRPr lang="fr-FR" sz="2000" b="0" dirty="0">
              <a:solidFill>
                <a:schemeClr val="tx1"/>
              </a:solidFill>
              <a:latin typeface="+mn-lt"/>
            </a:endParaRPr>
          </a:p>
          <a:p>
            <a:r>
              <a:rPr lang="fr-FR" dirty="0"/>
              <a:t> </a:t>
            </a:r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8699824"/>
              </p:ext>
            </p:extLst>
          </p:nvPr>
        </p:nvGraphicFramePr>
        <p:xfrm>
          <a:off x="406400" y="708129"/>
          <a:ext cx="8229600" cy="4248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933" y="116632"/>
            <a:ext cx="906675" cy="1153026"/>
          </a:xfr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2F2018-66A9-4918-BED5-A8236B85658F}"/>
              </a:ext>
            </a:extLst>
          </p:cNvPr>
          <p:cNvSpPr/>
          <p:nvPr/>
        </p:nvSpPr>
        <p:spPr>
          <a:xfrm>
            <a:off x="136933" y="2636912"/>
            <a:ext cx="8827555" cy="120032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6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C66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Caractéristiques des mesures et du public </a:t>
            </a:r>
          </a:p>
          <a:p>
            <a:pPr algn="ctr"/>
            <a:r>
              <a:rPr lang="fr-FR" sz="36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C66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entre 2018 et 2022</a:t>
            </a:r>
            <a:endParaRPr lang="fr-FR" sz="3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C66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388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683573" y="188640"/>
            <a:ext cx="7561263" cy="432048"/>
          </a:xfrm>
          <a:solidFill>
            <a:srgbClr val="FFCC66"/>
          </a:solidFill>
          <a:ln w="57150">
            <a:solidFill>
              <a:schemeClr val="bg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Les mesures au </a:t>
            </a:r>
            <a:r>
              <a:rPr lang="fr-FR" altLang="fr-FR" sz="28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31/12/2022</a:t>
            </a:r>
            <a:endParaRPr lang="fr-FR" altLang="fr-FR" sz="28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3" name="Espace réservé du contenu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7742115"/>
              </p:ext>
            </p:extLst>
          </p:nvPr>
        </p:nvGraphicFramePr>
        <p:xfrm>
          <a:off x="323528" y="1124744"/>
          <a:ext cx="8568952" cy="37874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09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Types de mandats</a:t>
                      </a:r>
                      <a:endParaRPr lang="fr-FR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Domicile</a:t>
                      </a:r>
                      <a:endParaRPr lang="fr-FR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Etablissement</a:t>
                      </a:r>
                      <a:endParaRPr lang="fr-FR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Nombre de mesures</a:t>
                      </a:r>
                      <a:endParaRPr lang="fr-FR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1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Tutelles</a:t>
                      </a:r>
                      <a:endParaRPr lang="fr-FR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115</a:t>
                      </a:r>
                      <a:endParaRPr lang="fr-FR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</a:t>
                      </a:r>
                      <a:endParaRPr lang="fr-FR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</a:t>
                      </a:r>
                      <a:r>
                        <a:rPr lang="fr-FR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6</a:t>
                      </a:r>
                      <a:endParaRPr lang="fr-FR" sz="2000" b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8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Curatelles</a:t>
                      </a:r>
                      <a:endParaRPr lang="fr-FR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603</a:t>
                      </a:r>
                      <a:endParaRPr lang="fr-FR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92</a:t>
                      </a:r>
                      <a:endParaRPr lang="fr-FR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695</a:t>
                      </a:r>
                      <a:endParaRPr lang="fr-FR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37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Mandats Spéciaux</a:t>
                      </a:r>
                      <a:endParaRPr lang="fr-FR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fr-FR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FR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fr-FR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7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Mesures d’Accompagnement Judiciaire</a:t>
                      </a:r>
                      <a:endParaRPr lang="fr-FR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FR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03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fr-FR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724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293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1017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323529" y="5157192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0" dirty="0" smtClean="0">
                <a:solidFill>
                  <a:schemeClr val="tx1"/>
                </a:solidFill>
                <a:latin typeface="+mn-lt"/>
              </a:rPr>
              <a:t>2/3 des mesures sont des curatelles et 1/3 des tutelles. Les mesures de curatelles concernent prioritairement des personnes vivants à domicile tandis que les tutelles </a:t>
            </a:r>
            <a:r>
              <a:rPr lang="fr-FR" sz="2000" b="0" dirty="0">
                <a:solidFill>
                  <a:schemeClr val="tx1"/>
                </a:solidFill>
                <a:latin typeface="+mn-lt"/>
              </a:rPr>
              <a:t>concernent </a:t>
            </a:r>
            <a:r>
              <a:rPr lang="fr-FR" sz="2000" b="0" dirty="0" smtClean="0">
                <a:solidFill>
                  <a:schemeClr val="tx1"/>
                </a:solidFill>
                <a:latin typeface="+mn-lt"/>
              </a:rPr>
              <a:t>plutôt des personnes vivants en établissement.</a:t>
            </a:r>
            <a:endParaRPr lang="fr-FR" sz="2000" b="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  <a:solidFill>
            <a:srgbClr val="FFCC66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Les origines des entrées en </a:t>
            </a:r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2022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723263"/>
              </p:ext>
            </p:extLst>
          </p:nvPr>
        </p:nvGraphicFramePr>
        <p:xfrm>
          <a:off x="379606" y="980728"/>
          <a:ext cx="8384788" cy="5256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3493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32048"/>
          </a:xfrm>
          <a:solidFill>
            <a:srgbClr val="FFCC66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Les origines des sorties en </a:t>
            </a:r>
            <a:r>
              <a:rPr lang="fr-FR" sz="28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2022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4233134"/>
              </p:ext>
            </p:extLst>
          </p:nvPr>
        </p:nvGraphicFramePr>
        <p:xfrm>
          <a:off x="611560" y="836712"/>
          <a:ext cx="8085584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706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467544" y="155376"/>
            <a:ext cx="8229600" cy="356597"/>
          </a:xfrm>
          <a:solidFill>
            <a:srgbClr val="FFCC66"/>
          </a:solidFill>
          <a:ln w="3175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Répartition sur le territoire en 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2022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172395" y="1176218"/>
            <a:ext cx="1584176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050791" y="973617"/>
            <a:ext cx="301419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0" dirty="0">
                <a:solidFill>
                  <a:schemeClr val="tx1"/>
                </a:solidFill>
                <a:latin typeface="+mj-lt"/>
              </a:rPr>
              <a:t>43.66 % des personnes protégées suivies à </a:t>
            </a:r>
            <a:r>
              <a:rPr lang="fr-FR" sz="2000" b="0" dirty="0" smtClean="0">
                <a:solidFill>
                  <a:schemeClr val="tx1"/>
                </a:solidFill>
                <a:latin typeface="+mj-lt"/>
              </a:rPr>
              <a:t>l’ATH sont domiciliées sur </a:t>
            </a:r>
          </a:p>
          <a:p>
            <a:pPr algn="l"/>
            <a:r>
              <a:rPr lang="fr-FR" sz="2000" b="0" dirty="0" smtClean="0">
                <a:solidFill>
                  <a:schemeClr val="tx1"/>
                </a:solidFill>
                <a:latin typeface="+mj-lt"/>
              </a:rPr>
              <a:t>Le </a:t>
            </a:r>
            <a:r>
              <a:rPr lang="fr-FR" sz="2000" b="0" dirty="0">
                <a:solidFill>
                  <a:schemeClr val="tx1"/>
                </a:solidFill>
                <a:latin typeface="+mj-lt"/>
              </a:rPr>
              <a:t>Mans et son agglomération </a:t>
            </a:r>
            <a:r>
              <a:rPr lang="fr-FR" sz="2000" b="0" dirty="0" smtClean="0">
                <a:solidFill>
                  <a:schemeClr val="tx1"/>
                </a:solidFill>
                <a:latin typeface="+mj-lt"/>
              </a:rPr>
              <a:t>.</a:t>
            </a:r>
            <a:endParaRPr lang="fr-FR" sz="2000" b="0" dirty="0">
              <a:solidFill>
                <a:schemeClr val="tx1"/>
              </a:solidFill>
              <a:latin typeface="+mj-lt"/>
            </a:endParaRPr>
          </a:p>
          <a:p>
            <a:pPr algn="l"/>
            <a:endParaRPr lang="fr-FR" sz="600" b="0" dirty="0">
              <a:solidFill>
                <a:schemeClr val="tx1"/>
              </a:solidFill>
              <a:latin typeface="+mj-lt"/>
            </a:endParaRPr>
          </a:p>
          <a:p>
            <a:pPr algn="l"/>
            <a:r>
              <a:rPr lang="fr-FR" sz="2000" b="0" dirty="0" smtClean="0">
                <a:solidFill>
                  <a:schemeClr val="tx1"/>
                </a:solidFill>
                <a:latin typeface="+mj-lt"/>
              </a:rPr>
              <a:t>Cette carte met en évidence un plus grand nombre de personnes suivies au  sud </a:t>
            </a:r>
            <a:r>
              <a:rPr lang="fr-FR" sz="2000" b="0" dirty="0">
                <a:solidFill>
                  <a:schemeClr val="tx1"/>
                </a:solidFill>
                <a:latin typeface="+mj-lt"/>
              </a:rPr>
              <a:t>du département.</a:t>
            </a:r>
          </a:p>
          <a:p>
            <a:pPr algn="l"/>
            <a:endParaRPr lang="fr-FR" sz="600" b="0" dirty="0">
              <a:solidFill>
                <a:schemeClr val="tx1"/>
              </a:solidFill>
              <a:latin typeface="+mj-lt"/>
            </a:endParaRPr>
          </a:p>
          <a:p>
            <a:pPr algn="l"/>
            <a:r>
              <a:rPr lang="fr-FR" sz="2000" b="0" dirty="0">
                <a:solidFill>
                  <a:schemeClr val="tx1"/>
                </a:solidFill>
                <a:latin typeface="+mj-lt"/>
              </a:rPr>
              <a:t>6 personnes résidaient hors Sarthe en 2022 suite à des déménagements . </a:t>
            </a:r>
          </a:p>
          <a:p>
            <a:pPr algn="l"/>
            <a:r>
              <a:rPr lang="fr-FR" sz="2000" b="0" dirty="0">
                <a:solidFill>
                  <a:schemeClr val="tx1"/>
                </a:solidFill>
                <a:latin typeface="+mj-lt"/>
              </a:rPr>
              <a:t>Nous sollicitons le </a:t>
            </a:r>
            <a:r>
              <a:rPr lang="fr-FR" sz="2000" b="0" dirty="0" smtClean="0">
                <a:solidFill>
                  <a:schemeClr val="tx1"/>
                </a:solidFill>
                <a:latin typeface="+mj-lt"/>
              </a:rPr>
              <a:t>dessaisissement </a:t>
            </a:r>
            <a:r>
              <a:rPr lang="fr-FR" sz="2000" b="0" dirty="0">
                <a:solidFill>
                  <a:schemeClr val="tx1"/>
                </a:solidFill>
                <a:latin typeface="+mj-lt"/>
              </a:rPr>
              <a:t>systématiquement auprès du Juge pour ces dossiers.</a:t>
            </a:r>
          </a:p>
        </p:txBody>
      </p:sp>
      <p:pic>
        <p:nvPicPr>
          <p:cNvPr id="26" name="Image 2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96000"/>
            <a:ext cx="5663565" cy="6145368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Dodécagone 26"/>
          <p:cNvSpPr/>
          <p:nvPr/>
        </p:nvSpPr>
        <p:spPr>
          <a:xfrm>
            <a:off x="2339752" y="2470136"/>
            <a:ext cx="609600" cy="370840"/>
          </a:xfrm>
          <a:prstGeom prst="dodecagon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35</a:t>
            </a:r>
            <a:endParaRPr lang="fr-FR" sz="110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9" name="Dodécagone 28"/>
          <p:cNvSpPr/>
          <p:nvPr/>
        </p:nvSpPr>
        <p:spPr>
          <a:xfrm>
            <a:off x="3458700" y="2167037"/>
            <a:ext cx="579120" cy="370840"/>
          </a:xfrm>
          <a:prstGeom prst="dodecagon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30</a:t>
            </a:r>
            <a:endParaRPr lang="fr-FR" sz="110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30" name="Dodécagone 29"/>
          <p:cNvSpPr/>
          <p:nvPr/>
        </p:nvSpPr>
        <p:spPr>
          <a:xfrm>
            <a:off x="2935460" y="3068960"/>
            <a:ext cx="523240" cy="370840"/>
          </a:xfrm>
          <a:prstGeom prst="dodecagon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21</a:t>
            </a:r>
            <a:endParaRPr lang="fr-FR" sz="110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31" name="Dodécagone 30"/>
          <p:cNvSpPr/>
          <p:nvPr/>
        </p:nvSpPr>
        <p:spPr>
          <a:xfrm>
            <a:off x="1835113" y="3357377"/>
            <a:ext cx="596265" cy="370840"/>
          </a:xfrm>
          <a:prstGeom prst="dodecagon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31</a:t>
            </a:r>
            <a:endParaRPr lang="fr-FR" sz="110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32" name="Dodécagone 31"/>
          <p:cNvSpPr/>
          <p:nvPr/>
        </p:nvSpPr>
        <p:spPr>
          <a:xfrm>
            <a:off x="4262718" y="3192213"/>
            <a:ext cx="553720" cy="370840"/>
          </a:xfrm>
          <a:prstGeom prst="dodecagon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37</a:t>
            </a:r>
            <a:endParaRPr lang="fr-FR" sz="1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33" name="Dodécagone 32"/>
          <p:cNvSpPr/>
          <p:nvPr/>
        </p:nvSpPr>
        <p:spPr>
          <a:xfrm>
            <a:off x="3851920" y="3679768"/>
            <a:ext cx="553720" cy="370840"/>
          </a:xfrm>
          <a:prstGeom prst="dodecagon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 smtClean="0"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20</a:t>
            </a:r>
            <a:endParaRPr lang="fr-FR" sz="1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34" name="Dodécagone 33"/>
          <p:cNvSpPr/>
          <p:nvPr/>
        </p:nvSpPr>
        <p:spPr>
          <a:xfrm>
            <a:off x="4830908" y="4293096"/>
            <a:ext cx="560070" cy="370840"/>
          </a:xfrm>
          <a:prstGeom prst="dodecagon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53</a:t>
            </a:r>
            <a:endParaRPr lang="fr-FR" sz="110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35" name="Dodécagone 34"/>
          <p:cNvSpPr/>
          <p:nvPr/>
        </p:nvSpPr>
        <p:spPr>
          <a:xfrm>
            <a:off x="3965221" y="5497989"/>
            <a:ext cx="594995" cy="370840"/>
          </a:xfrm>
          <a:prstGeom prst="dodecagon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67</a:t>
            </a:r>
            <a:endParaRPr lang="fr-FR" sz="110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36" name="Dodécagone 35"/>
          <p:cNvSpPr/>
          <p:nvPr/>
        </p:nvSpPr>
        <p:spPr>
          <a:xfrm>
            <a:off x="3094791" y="4565199"/>
            <a:ext cx="553085" cy="417195"/>
          </a:xfrm>
          <a:prstGeom prst="dodecagon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24</a:t>
            </a:r>
            <a:endParaRPr lang="fr-FR" sz="110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37" name="Dodécagone 36"/>
          <p:cNvSpPr/>
          <p:nvPr/>
        </p:nvSpPr>
        <p:spPr>
          <a:xfrm>
            <a:off x="2156128" y="4584673"/>
            <a:ext cx="582295" cy="370840"/>
          </a:xfrm>
          <a:prstGeom prst="dodecagon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19</a:t>
            </a:r>
            <a:endParaRPr lang="fr-FR" sz="110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38" name="Dodécagone 37"/>
          <p:cNvSpPr/>
          <p:nvPr/>
        </p:nvSpPr>
        <p:spPr>
          <a:xfrm>
            <a:off x="901250" y="4982394"/>
            <a:ext cx="542290" cy="361315"/>
          </a:xfrm>
          <a:prstGeom prst="dodecagon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82</a:t>
            </a:r>
            <a:endParaRPr lang="fr-FR" sz="110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39" name="Dodécagone 38"/>
          <p:cNvSpPr/>
          <p:nvPr/>
        </p:nvSpPr>
        <p:spPr>
          <a:xfrm>
            <a:off x="1805238" y="5230243"/>
            <a:ext cx="548640" cy="373380"/>
          </a:xfrm>
          <a:prstGeom prst="dodecagon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95</a:t>
            </a:r>
            <a:endParaRPr lang="fr-FR" sz="110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0" name="Dodécagone 39"/>
          <p:cNvSpPr/>
          <p:nvPr/>
        </p:nvSpPr>
        <p:spPr>
          <a:xfrm>
            <a:off x="2828667" y="5670056"/>
            <a:ext cx="580390" cy="370840"/>
          </a:xfrm>
          <a:prstGeom prst="dodecagon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33</a:t>
            </a:r>
            <a:endParaRPr lang="fr-FR" sz="110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1" name="Dodécagone 40"/>
          <p:cNvSpPr/>
          <p:nvPr/>
        </p:nvSpPr>
        <p:spPr>
          <a:xfrm>
            <a:off x="5057671" y="1313756"/>
            <a:ext cx="688340" cy="451485"/>
          </a:xfrm>
          <a:prstGeom prst="dodecagon">
            <a:avLst/>
          </a:prstGeom>
          <a:solidFill>
            <a:srgbClr val="FFC00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>
                <a:solidFill>
                  <a:srgbClr val="365F9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444</a:t>
            </a:r>
            <a:endParaRPr lang="fr-FR" sz="110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43" name="Connecteur droit avec flèche 42"/>
          <p:cNvCxnSpPr>
            <a:stCxn id="41" idx="6"/>
          </p:cNvCxnSpPr>
          <p:nvPr/>
        </p:nvCxnSpPr>
        <p:spPr>
          <a:xfrm flipH="1">
            <a:off x="2949352" y="1704750"/>
            <a:ext cx="2200544" cy="232059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4" name="Dodécagone 43"/>
          <p:cNvSpPr/>
          <p:nvPr/>
        </p:nvSpPr>
        <p:spPr>
          <a:xfrm>
            <a:off x="3632861" y="4327475"/>
            <a:ext cx="560705" cy="370840"/>
          </a:xfrm>
          <a:prstGeom prst="dodecagon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20</a:t>
            </a:r>
            <a:endParaRPr lang="fr-FR" sz="110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93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51520" y="836712"/>
            <a:ext cx="8784976" cy="5749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6146" name="Titre 13"/>
          <p:cNvSpPr>
            <a:spLocks noGrp="1"/>
          </p:cNvSpPr>
          <p:nvPr>
            <p:ph type="title"/>
          </p:nvPr>
        </p:nvSpPr>
        <p:spPr>
          <a:xfrm>
            <a:off x="539552" y="181293"/>
            <a:ext cx="8136904" cy="331764"/>
          </a:xfrm>
          <a:solidFill>
            <a:srgbClr val="FFCC66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Schéma des </a:t>
            </a:r>
            <a:r>
              <a:rPr lang="fr-FR" altLang="fr-FR" sz="24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secteurs </a:t>
            </a:r>
            <a:r>
              <a:rPr lang="fr-FR" altLang="fr-FR" sz="1800" b="1" i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(au 3/01/2023)</a:t>
            </a:r>
            <a:endParaRPr lang="fr-FR" altLang="fr-FR" sz="1800" i="1" dirty="0">
              <a:solidFill>
                <a:srgbClr val="EC2712"/>
              </a:solidFill>
              <a:cs typeface="Arial" panose="020B0604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8316416" y="6093296"/>
            <a:ext cx="720080" cy="4924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51" name="Image 5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29" y="592696"/>
            <a:ext cx="7976939" cy="5938674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Triangle isocèle 3"/>
          <p:cNvSpPr/>
          <p:nvPr/>
        </p:nvSpPr>
        <p:spPr>
          <a:xfrm>
            <a:off x="1763688" y="3861048"/>
            <a:ext cx="1008112" cy="1149108"/>
          </a:xfrm>
          <a:custGeom>
            <a:avLst/>
            <a:gdLst>
              <a:gd name="connsiteX0" fmla="*/ 0 w 2241550"/>
              <a:gd name="connsiteY0" fmla="*/ 2733675 h 2733675"/>
              <a:gd name="connsiteX1" fmla="*/ 1120775 w 2241550"/>
              <a:gd name="connsiteY1" fmla="*/ 0 h 2733675"/>
              <a:gd name="connsiteX2" fmla="*/ 2241550 w 2241550"/>
              <a:gd name="connsiteY2" fmla="*/ 2733675 h 2733675"/>
              <a:gd name="connsiteX3" fmla="*/ 0 w 2241550"/>
              <a:gd name="connsiteY3" fmla="*/ 2733675 h 2733675"/>
              <a:gd name="connsiteX0" fmla="*/ 0 w 6035675"/>
              <a:gd name="connsiteY0" fmla="*/ 0 h 762000"/>
              <a:gd name="connsiteX1" fmla="*/ 6035675 w 6035675"/>
              <a:gd name="connsiteY1" fmla="*/ 762000 h 762000"/>
              <a:gd name="connsiteX2" fmla="*/ 2241550 w 6035675"/>
              <a:gd name="connsiteY2" fmla="*/ 0 h 762000"/>
              <a:gd name="connsiteX3" fmla="*/ 0 w 6035675"/>
              <a:gd name="connsiteY3" fmla="*/ 0 h 762000"/>
              <a:gd name="connsiteX0" fmla="*/ 0 w 6035675"/>
              <a:gd name="connsiteY0" fmla="*/ 2895600 h 3657600"/>
              <a:gd name="connsiteX1" fmla="*/ 6035675 w 6035675"/>
              <a:gd name="connsiteY1" fmla="*/ 3657600 h 3657600"/>
              <a:gd name="connsiteX2" fmla="*/ 3717925 w 6035675"/>
              <a:gd name="connsiteY2" fmla="*/ 0 h 3657600"/>
              <a:gd name="connsiteX3" fmla="*/ 0 w 6035675"/>
              <a:gd name="connsiteY3" fmla="*/ 2895600 h 3657600"/>
              <a:gd name="connsiteX0" fmla="*/ 0 w 4092575"/>
              <a:gd name="connsiteY0" fmla="*/ 1971675 h 3657600"/>
              <a:gd name="connsiteX1" fmla="*/ 4092575 w 4092575"/>
              <a:gd name="connsiteY1" fmla="*/ 3657600 h 3657600"/>
              <a:gd name="connsiteX2" fmla="*/ 1774825 w 4092575"/>
              <a:gd name="connsiteY2" fmla="*/ 0 h 3657600"/>
              <a:gd name="connsiteX3" fmla="*/ 0 w 4092575"/>
              <a:gd name="connsiteY3" fmla="*/ 1971675 h 3657600"/>
              <a:gd name="connsiteX0" fmla="*/ 0 w 4092575"/>
              <a:gd name="connsiteY0" fmla="*/ 2266643 h 3952568"/>
              <a:gd name="connsiteX1" fmla="*/ 4092575 w 4092575"/>
              <a:gd name="connsiteY1" fmla="*/ 3952568 h 3952568"/>
              <a:gd name="connsiteX2" fmla="*/ 1586227 w 4092575"/>
              <a:gd name="connsiteY2" fmla="*/ 0 h 3952568"/>
              <a:gd name="connsiteX3" fmla="*/ 0 w 4092575"/>
              <a:gd name="connsiteY3" fmla="*/ 2266643 h 3952568"/>
              <a:gd name="connsiteX0" fmla="*/ 0 w 5082714"/>
              <a:gd name="connsiteY0" fmla="*/ 3702152 h 3952568"/>
              <a:gd name="connsiteX1" fmla="*/ 5082714 w 5082714"/>
              <a:gd name="connsiteY1" fmla="*/ 3952568 h 3952568"/>
              <a:gd name="connsiteX2" fmla="*/ 2576366 w 5082714"/>
              <a:gd name="connsiteY2" fmla="*/ 0 h 3952568"/>
              <a:gd name="connsiteX3" fmla="*/ 0 w 5082714"/>
              <a:gd name="connsiteY3" fmla="*/ 3702152 h 3952568"/>
              <a:gd name="connsiteX0" fmla="*/ 0 w 5082714"/>
              <a:gd name="connsiteY0" fmla="*/ 2502616 h 2753032"/>
              <a:gd name="connsiteX1" fmla="*/ 5082714 w 5082714"/>
              <a:gd name="connsiteY1" fmla="*/ 2753032 h 2753032"/>
              <a:gd name="connsiteX2" fmla="*/ 1510788 w 5082714"/>
              <a:gd name="connsiteY2" fmla="*/ 0 h 2753032"/>
              <a:gd name="connsiteX3" fmla="*/ 0 w 5082714"/>
              <a:gd name="connsiteY3" fmla="*/ 2502616 h 2753032"/>
              <a:gd name="connsiteX0" fmla="*/ 0 w 4234023"/>
              <a:gd name="connsiteY0" fmla="*/ 3299029 h 3299029"/>
              <a:gd name="connsiteX1" fmla="*/ 4234023 w 4234023"/>
              <a:gd name="connsiteY1" fmla="*/ 2753032 h 3299029"/>
              <a:gd name="connsiteX2" fmla="*/ 662097 w 4234023"/>
              <a:gd name="connsiteY2" fmla="*/ 0 h 3299029"/>
              <a:gd name="connsiteX3" fmla="*/ 0 w 4234023"/>
              <a:gd name="connsiteY3" fmla="*/ 3299029 h 3299029"/>
              <a:gd name="connsiteX0" fmla="*/ 0 w 4234023"/>
              <a:gd name="connsiteY0" fmla="*/ 2994170 h 2994170"/>
              <a:gd name="connsiteX1" fmla="*/ 4234023 w 4234023"/>
              <a:gd name="connsiteY1" fmla="*/ 2448173 h 2994170"/>
              <a:gd name="connsiteX2" fmla="*/ 614948 w 4234023"/>
              <a:gd name="connsiteY2" fmla="*/ 0 h 2994170"/>
              <a:gd name="connsiteX3" fmla="*/ 0 w 4234023"/>
              <a:gd name="connsiteY3" fmla="*/ 2994170 h 2994170"/>
              <a:gd name="connsiteX0" fmla="*/ 0 w 3724809"/>
              <a:gd name="connsiteY0" fmla="*/ 2994170 h 4749363"/>
              <a:gd name="connsiteX1" fmla="*/ 3724809 w 3724809"/>
              <a:gd name="connsiteY1" fmla="*/ 4749363 h 4749363"/>
              <a:gd name="connsiteX2" fmla="*/ 614948 w 3724809"/>
              <a:gd name="connsiteY2" fmla="*/ 0 h 4749363"/>
              <a:gd name="connsiteX3" fmla="*/ 0 w 3724809"/>
              <a:gd name="connsiteY3" fmla="*/ 2994170 h 4749363"/>
              <a:gd name="connsiteX0" fmla="*/ 0 w 3885117"/>
              <a:gd name="connsiteY0" fmla="*/ 2954838 h 4749363"/>
              <a:gd name="connsiteX1" fmla="*/ 3885117 w 3885117"/>
              <a:gd name="connsiteY1" fmla="*/ 4749363 h 4749363"/>
              <a:gd name="connsiteX2" fmla="*/ 775256 w 3885117"/>
              <a:gd name="connsiteY2" fmla="*/ 0 h 4749363"/>
              <a:gd name="connsiteX3" fmla="*/ 0 w 3885117"/>
              <a:gd name="connsiteY3" fmla="*/ 2954838 h 4749363"/>
              <a:gd name="connsiteX0" fmla="*/ 0 w 3885117"/>
              <a:gd name="connsiteY0" fmla="*/ 2787676 h 4582201"/>
              <a:gd name="connsiteX1" fmla="*/ 3885117 w 3885117"/>
              <a:gd name="connsiteY1" fmla="*/ 4582201 h 4582201"/>
              <a:gd name="connsiteX2" fmla="*/ 1812545 w 3885117"/>
              <a:gd name="connsiteY2" fmla="*/ 0 h 4582201"/>
              <a:gd name="connsiteX3" fmla="*/ 0 w 3885117"/>
              <a:gd name="connsiteY3" fmla="*/ 2787676 h 4582201"/>
              <a:gd name="connsiteX0" fmla="*/ 0 w 4139724"/>
              <a:gd name="connsiteY0" fmla="*/ 2581182 h 4582201"/>
              <a:gd name="connsiteX1" fmla="*/ 4139724 w 4139724"/>
              <a:gd name="connsiteY1" fmla="*/ 4582201 h 4582201"/>
              <a:gd name="connsiteX2" fmla="*/ 2067152 w 4139724"/>
              <a:gd name="connsiteY2" fmla="*/ 0 h 4582201"/>
              <a:gd name="connsiteX3" fmla="*/ 0 w 4139724"/>
              <a:gd name="connsiteY3" fmla="*/ 2581182 h 4582201"/>
              <a:gd name="connsiteX0" fmla="*/ 0 w 4139724"/>
              <a:gd name="connsiteY0" fmla="*/ 3249829 h 5250848"/>
              <a:gd name="connsiteX1" fmla="*/ 4139724 w 4139724"/>
              <a:gd name="connsiteY1" fmla="*/ 5250848 h 5250848"/>
              <a:gd name="connsiteX2" fmla="*/ 3481636 w 4139724"/>
              <a:gd name="connsiteY2" fmla="*/ 0 h 5250848"/>
              <a:gd name="connsiteX3" fmla="*/ 0 w 4139724"/>
              <a:gd name="connsiteY3" fmla="*/ 3249829 h 5250848"/>
              <a:gd name="connsiteX0" fmla="*/ 0 w 3498491"/>
              <a:gd name="connsiteY0" fmla="*/ 2119029 h 5250848"/>
              <a:gd name="connsiteX1" fmla="*/ 3498491 w 3498491"/>
              <a:gd name="connsiteY1" fmla="*/ 5250848 h 5250848"/>
              <a:gd name="connsiteX2" fmla="*/ 2840403 w 3498491"/>
              <a:gd name="connsiteY2" fmla="*/ 0 h 5250848"/>
              <a:gd name="connsiteX3" fmla="*/ 0 w 3498491"/>
              <a:gd name="connsiteY3" fmla="*/ 2119029 h 5250848"/>
              <a:gd name="connsiteX0" fmla="*/ 0 w 3724808"/>
              <a:gd name="connsiteY0" fmla="*/ 2364855 h 5250848"/>
              <a:gd name="connsiteX1" fmla="*/ 3724808 w 3724808"/>
              <a:gd name="connsiteY1" fmla="*/ 5250848 h 5250848"/>
              <a:gd name="connsiteX2" fmla="*/ 3066720 w 3724808"/>
              <a:gd name="connsiteY2" fmla="*/ 0 h 5250848"/>
              <a:gd name="connsiteX3" fmla="*/ 0 w 3724808"/>
              <a:gd name="connsiteY3" fmla="*/ 2364855 h 525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4808" h="5250848">
                <a:moveTo>
                  <a:pt x="0" y="2364855"/>
                </a:moveTo>
                <a:lnTo>
                  <a:pt x="3724808" y="5250848"/>
                </a:lnTo>
                <a:lnTo>
                  <a:pt x="3066720" y="0"/>
                </a:lnTo>
                <a:lnTo>
                  <a:pt x="0" y="2364855"/>
                </a:lnTo>
                <a:close/>
              </a:path>
            </a:pathLst>
          </a:custGeom>
          <a:solidFill>
            <a:srgbClr val="70AD47">
              <a:lumMod val="40000"/>
              <a:lumOff val="60000"/>
              <a:alpha val="50000"/>
            </a:srgbClr>
          </a:solidFill>
          <a:ln w="19050">
            <a:solidFill>
              <a:schemeClr val="accent3">
                <a:lumMod val="75000"/>
              </a:schemeClr>
            </a:solidFill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54" name="Rectangle 53"/>
          <p:cNvSpPr/>
          <p:nvPr/>
        </p:nvSpPr>
        <p:spPr>
          <a:xfrm>
            <a:off x="1834013" y="4198158"/>
            <a:ext cx="1081803" cy="26606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28575" cap="flat" cmpd="sng" algn="ctr">
            <a:solidFill>
              <a:srgbClr val="70AD47">
                <a:lumMod val="7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fr-FR" sz="11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TURPAUD P.</a:t>
            </a:r>
            <a:endParaRPr lang="fr-FR" sz="1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646877" y="1885297"/>
            <a:ext cx="1123315" cy="26606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28575" cap="flat" cmpd="sng" algn="ctr">
            <a:solidFill>
              <a:srgbClr val="70AD47">
                <a:lumMod val="7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1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TURPAUD P.</a:t>
            </a:r>
            <a:endParaRPr lang="fr-FR" sz="1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409248" y="1004389"/>
            <a:ext cx="1368152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1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fr-FR" sz="11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CHARPENTIER A.</a:t>
            </a:r>
            <a:endParaRPr lang="fr-FR" sz="1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860032" y="1417794"/>
            <a:ext cx="1123315" cy="266065"/>
          </a:xfrm>
          <a:prstGeom prst="rect">
            <a:avLst/>
          </a:prstGeom>
          <a:solidFill>
            <a:srgbClr val="CC9900"/>
          </a:solidFill>
          <a:ln w="28575" cap="flat" cmpd="sng" algn="ctr">
            <a:solidFill>
              <a:srgbClr val="CC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1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ALLAIN M.</a:t>
            </a:r>
            <a:endParaRPr lang="fr-FR" sz="1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983347" y="2771390"/>
            <a:ext cx="1123315" cy="266065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fr-FR" sz="11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MARCEL E.</a:t>
            </a:r>
            <a:endParaRPr lang="fr-FR" sz="1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084168" y="3709545"/>
            <a:ext cx="1219835" cy="266065"/>
          </a:xfrm>
          <a:prstGeom prst="rect">
            <a:avLst/>
          </a:prstGeom>
          <a:solidFill>
            <a:srgbClr val="CC99FF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1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11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FAVENNEC M.</a:t>
            </a:r>
            <a:endParaRPr lang="fr-FR" sz="1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158577" y="4647700"/>
            <a:ext cx="1123315" cy="26606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8575" cap="flat" cmpd="sng" algn="ctr">
            <a:solidFill>
              <a:srgbClr val="70AD47">
                <a:lumMod val="7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BRETEAU C.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 rot="2832533">
            <a:off x="4898661" y="4989976"/>
            <a:ext cx="1123315" cy="266065"/>
          </a:xfrm>
          <a:prstGeom prst="rect">
            <a:avLst/>
          </a:prstGeom>
          <a:solidFill>
            <a:srgbClr val="33996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MORIN S.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673951" y="5716774"/>
            <a:ext cx="1266190" cy="266065"/>
          </a:xfrm>
          <a:prstGeom prst="rect">
            <a:avLst/>
          </a:prstGeom>
          <a:solidFill>
            <a:srgbClr val="ED7D31">
              <a:lumMod val="60000"/>
              <a:lumOff val="40000"/>
            </a:srgbClr>
          </a:solidFill>
          <a:ln w="28575" cap="flat" cmpd="sng" algn="ctr">
            <a:solidFill>
              <a:srgbClr val="ED7D31">
                <a:lumMod val="7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TESSE L.</a:t>
            </a: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Rectangle 63"/>
          <p:cNvSpPr/>
          <p:nvPr/>
        </p:nvSpPr>
        <p:spPr>
          <a:xfrm rot="16689012">
            <a:off x="3757301" y="5292817"/>
            <a:ext cx="965344" cy="266065"/>
          </a:xfrm>
          <a:prstGeom prst="rect">
            <a:avLst/>
          </a:prstGeom>
          <a:solidFill>
            <a:srgbClr val="66CCFF"/>
          </a:solidFill>
          <a:ln w="28575" cap="flat" cmpd="sng" algn="ctr">
            <a:solidFill>
              <a:srgbClr val="5B9BD5">
                <a:lumMod val="7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CREUZET E.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377752" y="4166549"/>
            <a:ext cx="1108576" cy="266065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DAMANT.A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419871" y="4355485"/>
            <a:ext cx="1122377" cy="208361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28575" cap="flat" cmpd="sng" algn="ctr">
            <a:solidFill>
              <a:srgbClr val="70AD47">
                <a:lumMod val="40000"/>
                <a:lumOff val="6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OMBEROWA V.</a:t>
            </a: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823433" y="5720916"/>
            <a:ext cx="1020038" cy="266065"/>
          </a:xfrm>
          <a:prstGeom prst="rect">
            <a:avLst/>
          </a:prstGeom>
          <a:solidFill>
            <a:srgbClr val="FFC000">
              <a:lumMod val="75000"/>
            </a:srgbClr>
          </a:solidFill>
          <a:ln w="28575" cap="flat" cmpd="sng" algn="ctr">
            <a:solidFill>
              <a:srgbClr val="FFC000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MEGE H.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210143" y="5132171"/>
            <a:ext cx="1025458" cy="266065"/>
          </a:xfrm>
          <a:prstGeom prst="rect">
            <a:avLst/>
          </a:prstGeom>
          <a:solidFill>
            <a:srgbClr val="339966"/>
          </a:solidFill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MORIN S.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950227" y="5222780"/>
            <a:ext cx="1123315" cy="266065"/>
          </a:xfrm>
          <a:prstGeom prst="rect">
            <a:avLst/>
          </a:prstGeom>
          <a:solidFill>
            <a:srgbClr val="FF33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1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fr-FR" sz="1100" b="1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SIMON </a:t>
            </a:r>
            <a:r>
              <a:rPr lang="fr-FR" sz="11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</a:t>
            </a:r>
            <a:endParaRPr lang="fr-FR" sz="1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647123" y="3666165"/>
            <a:ext cx="1123315" cy="266065"/>
          </a:xfrm>
          <a:prstGeom prst="rect">
            <a:avLst/>
          </a:prstGeom>
          <a:solidFill>
            <a:srgbClr val="CC99FF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1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VEGAS A.</a:t>
            </a:r>
            <a:endParaRPr lang="fr-FR" sz="1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1778476" y="2567608"/>
            <a:ext cx="1123315" cy="266065"/>
          </a:xfrm>
          <a:prstGeom prst="rect">
            <a:avLst/>
          </a:prstGeom>
          <a:solidFill>
            <a:srgbClr val="ED7D31">
              <a:lumMod val="40000"/>
              <a:lumOff val="60000"/>
            </a:srgbClr>
          </a:solidFill>
          <a:ln w="28575" cap="flat" cmpd="sng" algn="ctr">
            <a:solidFill>
              <a:srgbClr val="ED7D31">
                <a:lumMod val="7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PASQUIER V.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633696" y="1160892"/>
            <a:ext cx="1268095" cy="266065"/>
          </a:xfrm>
          <a:prstGeom prst="rect">
            <a:avLst/>
          </a:prstGeom>
          <a:solidFill>
            <a:srgbClr val="00CCFF"/>
          </a:solidFill>
          <a:ln w="28575" cap="flat" cmpd="sng" algn="ctr">
            <a:solidFill>
              <a:srgbClr val="00B0F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JACQUEMIN L.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1192127" y="4744091"/>
            <a:ext cx="1123315" cy="266065"/>
          </a:xfrm>
          <a:prstGeom prst="rect">
            <a:avLst/>
          </a:prstGeom>
          <a:solidFill>
            <a:srgbClr val="E7E6E6">
              <a:lumMod val="75000"/>
            </a:srgbClr>
          </a:solidFill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BIDAULT M.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9338" y="3599220"/>
            <a:ext cx="900693" cy="2915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SCHEDID A.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959338" y="3244865"/>
            <a:ext cx="900693" cy="2915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GUENNO V.</a:t>
            </a:r>
            <a:endParaRPr lang="fr-FR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8716" y="222343"/>
            <a:ext cx="8229600" cy="418058"/>
          </a:xfrm>
          <a:solidFill>
            <a:srgbClr val="FFCC66"/>
          </a:solidFill>
          <a:ln>
            <a:solidFill>
              <a:srgbClr val="FFCC66"/>
            </a:solidFill>
          </a:ln>
        </p:spPr>
        <p:txBody>
          <a:bodyPr>
            <a:no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Répartition en % selon le mode d’hébergement 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2018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et 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2022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A20A51C-0383-4D5A-B0FA-9055C7C91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846924"/>
              </p:ext>
            </p:extLst>
          </p:nvPr>
        </p:nvGraphicFramePr>
        <p:xfrm>
          <a:off x="827584" y="806117"/>
          <a:ext cx="6635080" cy="1604737"/>
        </p:xfrm>
        <a:graphic>
          <a:graphicData uri="http://schemas.openxmlformats.org/drawingml/2006/table">
            <a:tbl>
              <a:tblPr firstRow="1" firstCol="1" bandRow="1"/>
              <a:tblGrid>
                <a:gridCol w="2103315">
                  <a:extLst>
                    <a:ext uri="{9D8B030D-6E8A-4147-A177-3AD203B41FA5}">
                      <a16:colId xmlns:a16="http://schemas.microsoft.com/office/drawing/2014/main" val="671507786"/>
                    </a:ext>
                  </a:extLst>
                </a:gridCol>
                <a:gridCol w="937190">
                  <a:extLst>
                    <a:ext uri="{9D8B030D-6E8A-4147-A177-3AD203B41FA5}">
                      <a16:colId xmlns:a16="http://schemas.microsoft.com/office/drawing/2014/main" val="3449106255"/>
                    </a:ext>
                  </a:extLst>
                </a:gridCol>
                <a:gridCol w="925351">
                  <a:extLst>
                    <a:ext uri="{9D8B030D-6E8A-4147-A177-3AD203B41FA5}">
                      <a16:colId xmlns:a16="http://schemas.microsoft.com/office/drawing/2014/main" val="134666910"/>
                    </a:ext>
                  </a:extLst>
                </a:gridCol>
                <a:gridCol w="925351">
                  <a:extLst>
                    <a:ext uri="{9D8B030D-6E8A-4147-A177-3AD203B41FA5}">
                      <a16:colId xmlns:a16="http://schemas.microsoft.com/office/drawing/2014/main" val="1172028174"/>
                    </a:ext>
                  </a:extLst>
                </a:gridCol>
                <a:gridCol w="903687">
                  <a:extLst>
                    <a:ext uri="{9D8B030D-6E8A-4147-A177-3AD203B41FA5}">
                      <a16:colId xmlns:a16="http://schemas.microsoft.com/office/drawing/2014/main" val="3294968504"/>
                    </a:ext>
                  </a:extLst>
                </a:gridCol>
                <a:gridCol w="840186">
                  <a:extLst>
                    <a:ext uri="{9D8B030D-6E8A-4147-A177-3AD203B41FA5}">
                      <a16:colId xmlns:a16="http://schemas.microsoft.com/office/drawing/2014/main" val="1171577424"/>
                    </a:ext>
                  </a:extLst>
                </a:gridCol>
              </a:tblGrid>
              <a:tr h="609035">
                <a:tc>
                  <a:txBody>
                    <a:bodyPr/>
                    <a:lstStyle/>
                    <a:p>
                      <a:pPr algn="l"/>
                      <a:endParaRPr lang="fr-FR" sz="20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2018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2019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2020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2021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2022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361246"/>
                  </a:ext>
                </a:extLst>
              </a:tr>
              <a:tr h="4916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domicile</a:t>
                      </a:r>
                      <a:endParaRPr lang="fr-FR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70%</a:t>
                      </a:r>
                      <a:endParaRPr lang="fr-FR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68%</a:t>
                      </a:r>
                      <a:endParaRPr lang="fr-FR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69%</a:t>
                      </a:r>
                      <a:endParaRPr lang="fr-FR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70,4%</a:t>
                      </a:r>
                      <a:endParaRPr lang="fr-FR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71,2%</a:t>
                      </a:r>
                      <a:endParaRPr lang="fr-FR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58527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En Etablissements</a:t>
                      </a:r>
                      <a:endParaRPr lang="fr-FR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30%</a:t>
                      </a:r>
                      <a:endParaRPr lang="fr-FR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32%</a:t>
                      </a:r>
                      <a:endParaRPr lang="fr-FR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31%</a:t>
                      </a:r>
                      <a:endParaRPr lang="fr-FR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29,6%</a:t>
                      </a:r>
                      <a:endParaRPr lang="fr-FR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28,8%</a:t>
                      </a:r>
                      <a:endParaRPr lang="fr-FR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300043"/>
                  </a:ext>
                </a:extLst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275481" y="2433082"/>
            <a:ext cx="8435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0" dirty="0">
                <a:solidFill>
                  <a:schemeClr val="tx1"/>
                </a:solidFill>
                <a:latin typeface="+mn-lt"/>
              </a:rPr>
              <a:t>Plus des 2/3 des personnes résident à domicile avec une tendance à la hausse depuis 2019.</a:t>
            </a:r>
            <a:endParaRPr lang="fr-FR" sz="2000" b="0" dirty="0">
              <a:solidFill>
                <a:schemeClr val="tx1"/>
              </a:solidFill>
              <a:effectLst/>
              <a:latin typeface="+mn-lt"/>
            </a:endParaRP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3456337152"/>
              </p:ext>
            </p:extLst>
          </p:nvPr>
        </p:nvGraphicFramePr>
        <p:xfrm>
          <a:off x="4283968" y="3146284"/>
          <a:ext cx="468439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/>
          <p:cNvSpPr/>
          <p:nvPr/>
        </p:nvSpPr>
        <p:spPr>
          <a:xfrm>
            <a:off x="273036" y="3356992"/>
            <a:ext cx="432048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2000" b="0" dirty="0">
                <a:solidFill>
                  <a:srgbClr val="000000"/>
                </a:solidFill>
                <a:latin typeface="+mn-lt"/>
              </a:rPr>
              <a:t>1/3 des personnes confiées à l’ATH réside en établissement</a:t>
            </a:r>
            <a:r>
              <a:rPr lang="fr-FR" sz="2000" b="0" dirty="0" smtClean="0">
                <a:solidFill>
                  <a:srgbClr val="000000"/>
                </a:solidFill>
                <a:latin typeface="+mn-lt"/>
              </a:rPr>
              <a:t>.</a:t>
            </a:r>
          </a:p>
          <a:p>
            <a:pPr algn="l"/>
            <a:endParaRPr lang="fr-FR" sz="1000" b="0" dirty="0">
              <a:latin typeface="+mn-lt"/>
            </a:endParaRPr>
          </a:p>
          <a:p>
            <a:pPr algn="l">
              <a:spcAft>
                <a:spcPts val="0"/>
              </a:spcAft>
            </a:pPr>
            <a:r>
              <a:rPr lang="fr-FR" sz="2000" b="0" dirty="0" smtClean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A noter que la prise en charge des personnes protégées continue </a:t>
            </a:r>
            <a:r>
              <a:rPr lang="fr-FR" sz="2000" b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à se </a:t>
            </a:r>
            <a:r>
              <a:rPr lang="fr-FR" sz="2000" b="0" dirty="0" smtClean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complexifier en </a:t>
            </a:r>
            <a:r>
              <a:rPr lang="fr-FR" sz="2000" b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raison des profils </a:t>
            </a:r>
            <a:r>
              <a:rPr lang="fr-FR" sz="2000" b="0" dirty="0" smtClean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rencontrés (troubles </a:t>
            </a:r>
            <a:r>
              <a:rPr lang="fr-FR" sz="2000" b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psychiatriques </a:t>
            </a:r>
            <a:r>
              <a:rPr lang="fr-FR" sz="2000" b="0" dirty="0" smtClean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importants</a:t>
            </a:r>
            <a:r>
              <a:rPr lang="fr-FR" sz="2000" b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,  conduites  addictives) et des </a:t>
            </a:r>
            <a:r>
              <a:rPr lang="fr-FR" sz="2000" b="0" dirty="0" smtClean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difficultés de plus en plus importante </a:t>
            </a:r>
            <a:r>
              <a:rPr lang="fr-FR" sz="2000" b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à </a:t>
            </a:r>
            <a:r>
              <a:rPr lang="fr-FR" sz="2000" b="0" dirty="0" smtClean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mobiliser</a:t>
            </a:r>
            <a:r>
              <a:rPr lang="fr-FR" sz="2000" b="0" dirty="0" smtClean="0">
                <a:latin typeface="+mn-lt"/>
                <a:ea typeface="Calibri" panose="020F0502020204030204" pitchFamily="34" charset="0"/>
              </a:rPr>
              <a:t> </a:t>
            </a:r>
            <a:r>
              <a:rPr lang="fr-FR" sz="2000" b="0" dirty="0" smtClean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les </a:t>
            </a:r>
            <a:r>
              <a:rPr lang="fr-FR" sz="2000" b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partenaires de </a:t>
            </a:r>
            <a:r>
              <a:rPr lang="fr-FR" sz="2000" b="0" dirty="0" smtClean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santé.</a:t>
            </a:r>
            <a:endParaRPr lang="fr-FR" sz="20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557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76864" cy="432048"/>
          </a:xfrm>
          <a:solidFill>
            <a:srgbClr val="FFCC66"/>
          </a:solidFill>
          <a:ln w="3175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Répartition en % selon la situation familiale de 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2018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à 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2022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6FD31F54-EA4F-4261-97AA-1B0818882A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2736627"/>
              </p:ext>
            </p:extLst>
          </p:nvPr>
        </p:nvGraphicFramePr>
        <p:xfrm>
          <a:off x="971600" y="769482"/>
          <a:ext cx="6696744" cy="45300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5290">
                  <a:extLst>
                    <a:ext uri="{9D8B030D-6E8A-4147-A177-3AD203B41FA5}">
                      <a16:colId xmlns:a16="http://schemas.microsoft.com/office/drawing/2014/main" val="1874868376"/>
                    </a:ext>
                  </a:extLst>
                </a:gridCol>
                <a:gridCol w="985070">
                  <a:extLst>
                    <a:ext uri="{9D8B030D-6E8A-4147-A177-3AD203B41FA5}">
                      <a16:colId xmlns:a16="http://schemas.microsoft.com/office/drawing/2014/main" val="219847684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09489855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46579932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29405921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4138303344"/>
                    </a:ext>
                  </a:extLst>
                </a:gridCol>
              </a:tblGrid>
              <a:tr h="715302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Situations familiales</a:t>
                      </a: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2018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2019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2020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2021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2022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650792"/>
                  </a:ext>
                </a:extLst>
              </a:tr>
              <a:tr h="5351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Célibataires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71,9%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70,68%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68,5%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65%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69%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80067"/>
                  </a:ext>
                </a:extLst>
              </a:tr>
              <a:tr h="5351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Marié(e)s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7,1%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7,3%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8,21%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8%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7%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9226399"/>
                  </a:ext>
                </a:extLst>
              </a:tr>
              <a:tr h="5351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Pacsé(e)s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0,3%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0,31%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0,51%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1%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0,5%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658250"/>
                  </a:ext>
                </a:extLst>
              </a:tr>
              <a:tr h="5351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Vie </a:t>
                      </a:r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Maritale</a:t>
                      </a:r>
                      <a:r>
                        <a:rPr lang="fr-FR" sz="20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&amp; </a:t>
                      </a:r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Concubinage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5,5%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5,07%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4,96%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6%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5,5%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351911"/>
                  </a:ext>
                </a:extLst>
              </a:tr>
              <a:tr h="5351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Veuf(ve)s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5,2%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6,28%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6,79%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7%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7%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19566"/>
                  </a:ext>
                </a:extLst>
              </a:tr>
              <a:tr h="529131">
                <a:tc>
                  <a:txBody>
                    <a:bodyPr/>
                    <a:lstStyle/>
                    <a:p>
                      <a:pPr algn="l"/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Divorcé(e)s</a:t>
                      </a: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8,8%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9,16%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9,52%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10%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9%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79820669"/>
                  </a:ext>
                </a:extLst>
              </a:tr>
              <a:tr h="535195">
                <a:tc>
                  <a:txBody>
                    <a:bodyPr/>
                    <a:lstStyle/>
                    <a:p>
                      <a:pPr algn="l"/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Séparé(e)s </a:t>
                      </a: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1,2%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1,2%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</a:rPr>
                        <a:t>1,51%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3%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2%</a:t>
                      </a:r>
                      <a:endParaRPr lang="fr-FR" sz="20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52337"/>
                  </a:ext>
                </a:extLst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827584" y="5376276"/>
            <a:ext cx="820891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0" dirty="0">
                <a:solidFill>
                  <a:schemeClr val="tx1"/>
                </a:solidFill>
                <a:latin typeface="+mn-lt"/>
              </a:rPr>
              <a:t>Une très grande majorité des personnes suivie par l’ATH vivent seules (environ 87 %).</a:t>
            </a:r>
          </a:p>
          <a:p>
            <a:pPr algn="l"/>
            <a:r>
              <a:rPr lang="fr-FR" sz="2000" b="0" dirty="0">
                <a:solidFill>
                  <a:schemeClr val="tx1"/>
                </a:solidFill>
                <a:latin typeface="+mn-lt"/>
              </a:rPr>
              <a:t>En effet, seules 7 % sont mariées, 0.5% pacsée et 5.5 % en vie maritale/concubinage.</a:t>
            </a:r>
          </a:p>
          <a:p>
            <a:pPr algn="l"/>
            <a:endParaRPr lang="fr-FR" sz="1800" b="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1526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51520" y="181130"/>
            <a:ext cx="8784976" cy="490066"/>
          </a:xfrm>
          <a:solidFill>
            <a:srgbClr val="FFCC66"/>
          </a:solidFill>
          <a:ln w="3175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Répartition en % par tranches d’âges en 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2018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et 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2022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57641043-89A3-4D6B-A1D3-8E306AE931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6069660"/>
              </p:ext>
            </p:extLst>
          </p:nvPr>
        </p:nvGraphicFramePr>
        <p:xfrm>
          <a:off x="1475656" y="814721"/>
          <a:ext cx="5724636" cy="31718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609251196"/>
                    </a:ext>
                  </a:extLst>
                </a:gridCol>
                <a:gridCol w="754778">
                  <a:extLst>
                    <a:ext uri="{9D8B030D-6E8A-4147-A177-3AD203B41FA5}">
                      <a16:colId xmlns:a16="http://schemas.microsoft.com/office/drawing/2014/main" val="3432088360"/>
                    </a:ext>
                  </a:extLst>
                </a:gridCol>
                <a:gridCol w="829398">
                  <a:extLst>
                    <a:ext uri="{9D8B030D-6E8A-4147-A177-3AD203B41FA5}">
                      <a16:colId xmlns:a16="http://schemas.microsoft.com/office/drawing/2014/main" val="2437872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44298779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981262317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893001367"/>
                    </a:ext>
                  </a:extLst>
                </a:gridCol>
              </a:tblGrid>
              <a:tr h="610007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Ages </a:t>
                      </a: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2018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2019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2020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2021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2022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265849"/>
                  </a:ext>
                </a:extLst>
              </a:tr>
              <a:tr h="4736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18 à 20 ans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1.5%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0,5%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0,9%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0,5%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881602"/>
                  </a:ext>
                </a:extLst>
              </a:tr>
              <a:tr h="5555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21 à 40 ans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31%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29%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28,5%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27,1%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26,8%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34772113"/>
                  </a:ext>
                </a:extLst>
              </a:tr>
              <a:tr h="5245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41 à 60 ans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41%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40%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38,7%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38,4%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38,1%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06157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61 à 70 ans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14.5%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15,2%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16,2 %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16,8%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0111476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&gt;</a:t>
                      </a:r>
                      <a:r>
                        <a:rPr lang="fr-FR" sz="20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fr-FR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70 </a:t>
                      </a:r>
                      <a:r>
                        <a:rPr lang="fr-FR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ans</a:t>
                      </a:r>
                      <a:endParaRPr lang="fr-FR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17,3%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17,4%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17,7%</a:t>
                      </a:r>
                      <a:endParaRPr lang="fr-FR" sz="2000" b="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38810"/>
                  </a:ext>
                </a:extLst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467544" y="4089698"/>
            <a:ext cx="83529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b="0" dirty="0">
                <a:solidFill>
                  <a:schemeClr val="tx1"/>
                </a:solidFill>
                <a:latin typeface="+mn-lt"/>
              </a:rPr>
              <a:t>Depuis 2019 la tranche d’âge des 18-20 ans est apparue.</a:t>
            </a:r>
          </a:p>
          <a:p>
            <a:pPr algn="just"/>
            <a:r>
              <a:rPr lang="fr-FR" sz="2400" b="0" dirty="0">
                <a:solidFill>
                  <a:schemeClr val="tx1"/>
                </a:solidFill>
                <a:latin typeface="+mn-lt"/>
              </a:rPr>
              <a:t>Tout comme les années précédentes, une majorité de personnes protégées est âgée de 41 à 60 ans (</a:t>
            </a:r>
            <a:r>
              <a:rPr lang="fr-FR" sz="2400" b="0" dirty="0" smtClean="0">
                <a:solidFill>
                  <a:schemeClr val="tx1"/>
                </a:solidFill>
                <a:latin typeface="+mn-lt"/>
              </a:rPr>
              <a:t>38,1</a:t>
            </a:r>
            <a:r>
              <a:rPr lang="fr-FR" sz="2400" b="0" dirty="0">
                <a:solidFill>
                  <a:schemeClr val="tx1"/>
                </a:solidFill>
                <a:latin typeface="+mn-lt"/>
              </a:rPr>
              <a:t>%).</a:t>
            </a:r>
          </a:p>
          <a:p>
            <a:pPr algn="just"/>
            <a:r>
              <a:rPr lang="fr-FR" sz="2400" b="0" dirty="0">
                <a:solidFill>
                  <a:schemeClr val="tx1"/>
                </a:solidFill>
                <a:latin typeface="+mn-lt"/>
              </a:rPr>
              <a:t>Toutefois, on observe un léger déclin d’année en année des </a:t>
            </a:r>
            <a:r>
              <a:rPr lang="fr-FR" sz="2400" b="0" dirty="0" smtClean="0">
                <a:solidFill>
                  <a:schemeClr val="tx1"/>
                </a:solidFill>
                <a:latin typeface="+mn-lt"/>
              </a:rPr>
              <a:t>moins de </a:t>
            </a:r>
            <a:r>
              <a:rPr lang="fr-FR" sz="2400" b="0" dirty="0">
                <a:solidFill>
                  <a:schemeClr val="tx1"/>
                </a:solidFill>
                <a:latin typeface="+mn-lt"/>
              </a:rPr>
              <a:t>60 ans au profit des plus de 60 ans.</a:t>
            </a:r>
          </a:p>
          <a:p>
            <a:pPr algn="just"/>
            <a:r>
              <a:rPr lang="fr-FR" sz="2400" b="0" dirty="0" smtClean="0">
                <a:solidFill>
                  <a:schemeClr val="tx1"/>
                </a:solidFill>
                <a:latin typeface="+mn-lt"/>
              </a:rPr>
              <a:t>A </a:t>
            </a:r>
            <a:r>
              <a:rPr lang="fr-FR" sz="2400" b="0" dirty="0">
                <a:solidFill>
                  <a:schemeClr val="tx1"/>
                </a:solidFill>
                <a:latin typeface="+mn-lt"/>
              </a:rPr>
              <a:t>noter que  parmi la tranche des plus de 70 ans, 5 personnes ont entre 95 et 100 ans (1 homme/4 femmes).</a:t>
            </a:r>
          </a:p>
        </p:txBody>
      </p:sp>
    </p:spTree>
    <p:extLst>
      <p:ext uri="{BB962C8B-B14F-4D97-AF65-F5344CB8AC3E}">
        <p14:creationId xmlns:p14="http://schemas.microsoft.com/office/powerpoint/2010/main" val="12790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67544" y="230887"/>
            <a:ext cx="8229600" cy="457200"/>
          </a:xfrm>
          <a:solidFill>
            <a:srgbClr val="FFCC66"/>
          </a:solidFill>
          <a:ln w="3175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Répartition en % Hommes/Femmes de 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2018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à 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2022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907704" y="328498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24F3DC0-AF5A-4D94-99FC-720FF1BCD2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294949"/>
              </p:ext>
            </p:extLst>
          </p:nvPr>
        </p:nvGraphicFramePr>
        <p:xfrm>
          <a:off x="1115616" y="1196752"/>
          <a:ext cx="5976664" cy="3282697"/>
        </p:xfrm>
        <a:graphic>
          <a:graphicData uri="http://schemas.openxmlformats.org/drawingml/2006/table">
            <a:tbl>
              <a:tblPr firstRow="1" firstCol="1" bandRow="1"/>
              <a:tblGrid>
                <a:gridCol w="1296144">
                  <a:extLst>
                    <a:ext uri="{9D8B030D-6E8A-4147-A177-3AD203B41FA5}">
                      <a16:colId xmlns:a16="http://schemas.microsoft.com/office/drawing/2014/main" val="11317271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72305835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922294251"/>
                    </a:ext>
                  </a:extLst>
                </a:gridCol>
                <a:gridCol w="831043">
                  <a:extLst>
                    <a:ext uri="{9D8B030D-6E8A-4147-A177-3AD203B41FA5}">
                      <a16:colId xmlns:a16="http://schemas.microsoft.com/office/drawing/2014/main" val="3679453469"/>
                    </a:ext>
                  </a:extLst>
                </a:gridCol>
                <a:gridCol w="969157">
                  <a:extLst>
                    <a:ext uri="{9D8B030D-6E8A-4147-A177-3AD203B41FA5}">
                      <a16:colId xmlns:a16="http://schemas.microsoft.com/office/drawing/2014/main" val="56847646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711455455"/>
                    </a:ext>
                  </a:extLst>
                </a:gridCol>
              </a:tblGrid>
              <a:tr h="1168647">
                <a:tc>
                  <a:txBody>
                    <a:bodyPr/>
                    <a:lstStyle/>
                    <a:p>
                      <a:pPr algn="l"/>
                      <a:endParaRPr lang="fr-FR" sz="2400" b="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2018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2019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2020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2021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2022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107133"/>
                  </a:ext>
                </a:extLst>
              </a:tr>
              <a:tr h="1057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Hommes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58%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60%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58%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57,5%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56,7%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215301"/>
                  </a:ext>
                </a:extLst>
              </a:tr>
              <a:tr h="1057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Femmes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42%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40%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42 %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42,5%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43,3%</a:t>
                      </a:r>
                      <a:endParaRPr lang="fr-FR" sz="2400" b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466370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39552" y="4725144"/>
            <a:ext cx="7344816" cy="1799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fr-FR" sz="2400" b="0" dirty="0" smtClean="0">
                <a:solidFill>
                  <a:srgbClr val="000000"/>
                </a:solidFill>
                <a:latin typeface="+mn-lt"/>
              </a:rPr>
              <a:t>Toutes </a:t>
            </a:r>
            <a:r>
              <a:rPr lang="fr-FR" sz="2400" b="0" dirty="0">
                <a:solidFill>
                  <a:srgbClr val="000000"/>
                </a:solidFill>
                <a:latin typeface="+mn-lt"/>
              </a:rPr>
              <a:t>mesures confondues, la répartition par sexe est sensiblement la même </a:t>
            </a:r>
            <a:r>
              <a:rPr lang="fr-FR" sz="2400" b="0" dirty="0" smtClean="0">
                <a:solidFill>
                  <a:srgbClr val="000000"/>
                </a:solidFill>
                <a:latin typeface="+mn-lt"/>
              </a:rPr>
              <a:t>chaque année</a:t>
            </a:r>
            <a:r>
              <a:rPr lang="fr-FR" sz="2400" b="0" dirty="0">
                <a:solidFill>
                  <a:srgbClr val="000000"/>
                </a:solidFill>
                <a:latin typeface="+mn-lt"/>
              </a:rPr>
              <a:t> </a:t>
            </a:r>
            <a:r>
              <a:rPr lang="fr-FR" sz="2400" b="0" dirty="0" smtClean="0">
                <a:solidFill>
                  <a:srgbClr val="000000"/>
                </a:solidFill>
                <a:latin typeface="+mn-lt"/>
              </a:rPr>
              <a:t>avec une majorité d’hommes.</a:t>
            </a:r>
          </a:p>
          <a:p>
            <a:pPr algn="just">
              <a:lnSpc>
                <a:spcPct val="115000"/>
              </a:lnSpc>
            </a:pPr>
            <a:endParaRPr lang="fr-FR" b="0" dirty="0">
              <a:effectLst/>
              <a:latin typeface="+mn-l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128793" y="5535644"/>
            <a:ext cx="626858" cy="526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0" name="Picture 2" descr="Symbole 3d Hommes Et Femmes. Icône De Genre. Stock Illustration  Vectorielle. | Vecteur Premi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97056"/>
            <a:ext cx="1392089" cy="10696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1829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933" y="116632"/>
            <a:ext cx="906675" cy="1153026"/>
          </a:xfr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2F2018-66A9-4918-BED5-A8236B85658F}"/>
              </a:ext>
            </a:extLst>
          </p:cNvPr>
          <p:cNvSpPr/>
          <p:nvPr/>
        </p:nvSpPr>
        <p:spPr>
          <a:xfrm>
            <a:off x="674146" y="2967335"/>
            <a:ext cx="7795724" cy="92333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C66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L’activité du </a:t>
            </a:r>
            <a:r>
              <a:rPr lang="fr-FR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C66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Pôle Juridique</a:t>
            </a:r>
            <a:endParaRPr lang="fr-FR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C66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256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352928" cy="504056"/>
          </a:xfrm>
          <a:solidFill>
            <a:srgbClr val="FFCC66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A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ctes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de disposition en 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2022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3838518"/>
              </p:ext>
            </p:extLst>
          </p:nvPr>
        </p:nvGraphicFramePr>
        <p:xfrm>
          <a:off x="395536" y="906349"/>
          <a:ext cx="8352928" cy="36838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85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Actes de disposition</a:t>
                      </a:r>
                      <a:endParaRPr lang="fr-FR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Nombre de nouveaux dossiers</a:t>
                      </a:r>
                      <a:endParaRPr lang="fr-FR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Nombre de dossiers en cours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au 31 décembre </a:t>
                      </a:r>
                      <a:r>
                        <a:rPr lang="fr-FR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2022</a:t>
                      </a:r>
                      <a:endParaRPr lang="fr-FR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8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Donations</a:t>
                      </a:r>
                      <a:endParaRPr lang="fr-FR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</a:rPr>
                        <a:t>Successions</a:t>
                      </a:r>
                      <a:r>
                        <a:rPr lang="fr-FR" sz="24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</a:rPr>
                        <a:t> Ventes</a:t>
                      </a:r>
                      <a:endParaRPr lang="fr-FR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27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125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626121"/>
                  </a:ext>
                </a:extLst>
              </a:tr>
              <a:tr h="6824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Ventes Biens Immobiliers hors succession</a:t>
                      </a:r>
                      <a:endParaRPr lang="fr-FR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Conclusion Résiliation bail</a:t>
                      </a:r>
                      <a:endParaRPr lang="fr-FR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3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Totaux</a:t>
                      </a:r>
                      <a:endParaRPr lang="fr-FR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37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158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23528" y="4731842"/>
            <a:ext cx="835292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0" dirty="0">
                <a:solidFill>
                  <a:srgbClr val="000000"/>
                </a:solidFill>
                <a:latin typeface="+mn-lt"/>
              </a:rPr>
              <a:t>Comme les années précédentes, la majorité de l’activité du pôle juridique concerne des actes de disposition qui engagent le patrimoine des Personnes </a:t>
            </a:r>
            <a:r>
              <a:rPr lang="fr-FR" sz="2400" b="0" dirty="0" smtClean="0">
                <a:solidFill>
                  <a:srgbClr val="000000"/>
                </a:solidFill>
                <a:latin typeface="+mn-lt"/>
              </a:rPr>
              <a:t>Protégées.</a:t>
            </a:r>
          </a:p>
          <a:p>
            <a:pPr algn="l"/>
            <a:endParaRPr lang="fr-FR" sz="10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799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3204" y="260648"/>
            <a:ext cx="8229600" cy="504056"/>
          </a:xfrm>
          <a:solidFill>
            <a:srgbClr val="FFCC66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6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Procédures </a:t>
            </a:r>
            <a:r>
              <a:rPr lang="fr-FR" sz="2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civiles </a:t>
            </a:r>
            <a:r>
              <a:rPr lang="fr-FR" sz="26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en 2022</a:t>
            </a:r>
            <a:endParaRPr lang="fr-FR" sz="26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3345299"/>
              </p:ext>
            </p:extLst>
          </p:nvPr>
        </p:nvGraphicFramePr>
        <p:xfrm>
          <a:off x="337690" y="1052736"/>
          <a:ext cx="8540628" cy="3013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45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3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21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600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Types procédures</a:t>
                      </a:r>
                      <a:endParaRPr lang="fr-FR" sz="2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Nombre de nouveaux dossiers</a:t>
                      </a:r>
                      <a:endParaRPr lang="fr-FR" sz="2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Nombre de dossiers en cours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au 31 décembre </a:t>
                      </a:r>
                      <a:r>
                        <a:rPr lang="fr-FR" sz="2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2022</a:t>
                      </a:r>
                      <a:endParaRPr lang="fr-FR" sz="2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8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Procédures civiles</a:t>
                      </a:r>
                      <a:endParaRPr lang="fr-FR" sz="2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3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Mandats ad ‘hoc</a:t>
                      </a:r>
                      <a:endParaRPr lang="fr-FR" sz="2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3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Divers (Pacs</a:t>
                      </a:r>
                      <a:r>
                        <a:rPr lang="fr-FR" sz="2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, Contrats mariage, SCI</a:t>
                      </a:r>
                      <a:r>
                        <a:rPr lang="fr-FR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fr-FR" sz="2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3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Totaux</a:t>
                      </a:r>
                      <a:endParaRPr lang="fr-FR" sz="2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fr-FR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51520" y="4221088"/>
            <a:ext cx="8712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fr-FR" sz="2000" b="0" u="sng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noter</a:t>
            </a:r>
            <a:r>
              <a:rPr lang="fr-FR" sz="2000" b="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: </a:t>
            </a:r>
          </a:p>
          <a:p>
            <a:pPr algn="l">
              <a:spcAft>
                <a:spcPts val="0"/>
              </a:spcAft>
            </a:pPr>
            <a:r>
              <a:rPr lang="fr-FR" sz="2000" b="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l"/>
            <a:r>
              <a:rPr lang="fr-FR" sz="2000" b="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n’y </a:t>
            </a:r>
            <a:r>
              <a:rPr lang="fr-FR" sz="2000" b="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actuellement  </a:t>
            </a:r>
            <a:r>
              <a:rPr lang="fr-FR" sz="2000" b="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aucun dossier en procédure pénale PP victimes et auteurs, en divorce et </a:t>
            </a:r>
            <a:r>
              <a:rPr lang="fr-FR" sz="2000" b="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prud’homme.</a:t>
            </a:r>
          </a:p>
          <a:p>
            <a:pPr algn="l"/>
            <a:endParaRPr lang="fr-FR" sz="2000" b="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20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92% </a:t>
            </a:r>
            <a:r>
              <a:rPr lang="fr-FR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l’activité du pôle </a:t>
            </a:r>
            <a:r>
              <a:rPr lang="fr-FR" sz="20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juridique concerne des actes de disposition.</a:t>
            </a:r>
            <a:endParaRPr lang="fr-FR" sz="20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5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 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16632"/>
            <a:ext cx="8229600" cy="669674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b="1" dirty="0"/>
              <a:t> </a:t>
            </a:r>
            <a:endParaRPr lang="fr-FR" dirty="0"/>
          </a:p>
          <a:p>
            <a:pPr marL="0" indent="0">
              <a:buNone/>
            </a:pPr>
            <a:r>
              <a:rPr lang="fr-FR" b="1" u="sng" dirty="0" smtClean="0">
                <a:solidFill>
                  <a:schemeClr val="accent1">
                    <a:lumMod val="75000"/>
                  </a:schemeClr>
                </a:solidFill>
              </a:rPr>
              <a:t>Conclusion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fr-FR" sz="4000" dirty="0" smtClean="0">
                <a:solidFill>
                  <a:schemeClr val="accent1">
                    <a:lumMod val="75000"/>
                  </a:schemeClr>
                </a:solidFill>
              </a:rPr>
              <a:t>L’ activité de l’année </a:t>
            </a:r>
            <a:r>
              <a:rPr lang="fr-FR" sz="4000" dirty="0">
                <a:solidFill>
                  <a:schemeClr val="accent1">
                    <a:lumMod val="75000"/>
                  </a:schemeClr>
                </a:solidFill>
              </a:rPr>
              <a:t>a été </a:t>
            </a:r>
            <a:r>
              <a:rPr lang="fr-FR" sz="4000" dirty="0" smtClean="0">
                <a:solidFill>
                  <a:schemeClr val="accent1">
                    <a:lumMod val="75000"/>
                  </a:schemeClr>
                </a:solidFill>
              </a:rPr>
              <a:t>marquée par :</a:t>
            </a:r>
          </a:p>
          <a:p>
            <a:pPr algn="just"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fr-FR" sz="4000" dirty="0" smtClean="0">
                <a:solidFill>
                  <a:schemeClr val="accent1">
                    <a:lumMod val="75000"/>
                  </a:schemeClr>
                </a:solidFill>
              </a:rPr>
              <a:t>L’intégration de nombreux </a:t>
            </a:r>
            <a:r>
              <a:rPr lang="fr-FR" sz="4000" dirty="0">
                <a:solidFill>
                  <a:schemeClr val="accent1">
                    <a:lumMod val="75000"/>
                  </a:schemeClr>
                </a:solidFill>
              </a:rPr>
              <a:t>nouveaux salariés. </a:t>
            </a:r>
          </a:p>
          <a:p>
            <a:pPr algn="just"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fr-FR" sz="4000" dirty="0" smtClean="0">
                <a:solidFill>
                  <a:schemeClr val="accent1">
                    <a:lumMod val="75000"/>
                  </a:schemeClr>
                </a:solidFill>
              </a:rPr>
              <a:t>Une rotation importante de 157 dossiers ouverts et clôturés.</a:t>
            </a:r>
            <a:endParaRPr lang="fr-FR" sz="40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fr-FR" sz="4000" dirty="0" smtClean="0">
                <a:solidFill>
                  <a:schemeClr val="accent1">
                    <a:lumMod val="75000"/>
                  </a:schemeClr>
                </a:solidFill>
              </a:rPr>
              <a:t>Ce qui a eu </a:t>
            </a:r>
            <a:r>
              <a:rPr lang="fr-FR" sz="4000" dirty="0">
                <a:solidFill>
                  <a:schemeClr val="accent1">
                    <a:lumMod val="75000"/>
                  </a:schemeClr>
                </a:solidFill>
              </a:rPr>
              <a:t>pour effet d’accroitre le travail de l’équipe qui a su fournir les efforts supplémentaires nécessaires afin de maintenir une qualité de service </a:t>
            </a:r>
            <a:r>
              <a:rPr lang="fr-FR" sz="4000" dirty="0" smtClean="0">
                <a:solidFill>
                  <a:schemeClr val="accent1">
                    <a:lumMod val="75000"/>
                  </a:schemeClr>
                </a:solidFill>
              </a:rPr>
              <a:t>avec </a:t>
            </a:r>
            <a:r>
              <a:rPr lang="fr-FR" sz="4000" dirty="0">
                <a:solidFill>
                  <a:schemeClr val="accent1">
                    <a:lumMod val="75000"/>
                  </a:schemeClr>
                </a:solidFill>
              </a:rPr>
              <a:t>le soutien des magistrats.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100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" name="Image 295" descr="fleur[1]">
            <a:extLst>
              <a:ext uri="{FF2B5EF4-FFF2-40B4-BE49-F238E27FC236}">
                <a16:creationId xmlns:a16="http://schemas.microsoft.com/office/drawing/2014/main" id="{2888B656-8951-493B-8A82-6E481E3AB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1" y="91877"/>
            <a:ext cx="1008112" cy="120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32">
            <a:extLst>
              <a:ext uri="{FF2B5EF4-FFF2-40B4-BE49-F238E27FC236}">
                <a16:creationId xmlns:a16="http://schemas.microsoft.com/office/drawing/2014/main" id="{F99BE459-F962-4BC9-B749-783A42BA2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2" name="Rectangle 36">
            <a:extLst>
              <a:ext uri="{FF2B5EF4-FFF2-40B4-BE49-F238E27FC236}">
                <a16:creationId xmlns:a16="http://schemas.microsoft.com/office/drawing/2014/main" id="{1B2C8BE4-9965-4731-B86A-3E1F5119E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906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37">
            <a:extLst>
              <a:ext uri="{FF2B5EF4-FFF2-40B4-BE49-F238E27FC236}">
                <a16:creationId xmlns:a16="http://schemas.microsoft.com/office/drawing/2014/main" id="{4145831D-D500-4850-AB4A-777D69BB5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4785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7" name="Groupe 16"/>
          <p:cNvGrpSpPr>
            <a:grpSpLocks/>
          </p:cNvGrpSpPr>
          <p:nvPr/>
        </p:nvGrpSpPr>
        <p:grpSpPr bwMode="auto">
          <a:xfrm>
            <a:off x="6203822" y="0"/>
            <a:ext cx="2968711" cy="6813376"/>
            <a:chOff x="7574" y="-7"/>
            <a:chExt cx="4690" cy="16070"/>
          </a:xfrm>
          <a:solidFill>
            <a:schemeClr val="accent1">
              <a:lumMod val="75000"/>
            </a:schemeClr>
          </a:solidFill>
        </p:grpSpPr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7574" y="-7"/>
              <a:ext cx="4690" cy="16070"/>
            </a:xfrm>
            <a:prstGeom prst="rect">
              <a:avLst/>
            </a:prstGeom>
            <a:grpFill/>
            <a:extLst>
              <a:ext uri="{91240B29-F687-4F45-9708-019B960494DF}">
                <a14:hiddenLine xmlns:a14="http://schemas.microsoft.com/office/drawing/2010/main" w="9525">
                  <a:solidFill>
                    <a:srgbClr val="D8D8D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FR" dirty="0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7574" y="0"/>
              <a:ext cx="4666" cy="3958"/>
            </a:xfrm>
            <a:prstGeom prst="rect">
              <a:avLst/>
            </a:prstGeom>
            <a:grpFill/>
            <a:extLst>
              <a:ext uri="{91240B29-F687-4F45-9708-019B960494DF}">
                <a14:hiddenLine xmlns:a14="http://schemas.microsoft.com/office/drawing/2010/main" w="12700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rgbClr val="D8D8D8"/>
                    </a:outerShdw>
                  </a:effectLst>
                </a14:hiddenEffects>
              </a:ext>
            </a:extLst>
          </p:spPr>
          <p:txBody>
            <a:bodyPr rot="0" vert="horz" wrap="square" lIns="365760" tIns="182880" rIns="182880" bIns="182880" anchor="b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fr-FR" sz="4800" b="1">
                  <a:solidFill>
                    <a:srgbClr val="FFFFFF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    </a:t>
              </a:r>
              <a:endParaRPr lang="fr-FR" sz="11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7574" y="12910"/>
              <a:ext cx="4666" cy="2923"/>
            </a:xfrm>
            <a:prstGeom prst="rect">
              <a:avLst/>
            </a:prstGeom>
            <a:grpFill/>
            <a:extLst>
              <a:ext uri="{91240B29-F687-4F45-9708-019B960494DF}">
                <a14:hiddenLine xmlns:a14="http://schemas.microsoft.com/office/drawing/2010/main" w="12700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rgbClr val="D8D8D8"/>
                    </a:outerShdw>
                  </a:effectLst>
                </a14:hiddenEffects>
              </a:ext>
            </a:extLst>
          </p:spPr>
          <p:txBody>
            <a:bodyPr rot="0" vert="horz" wrap="square" lIns="365760" tIns="182880" rIns="182880" bIns="182880" anchor="b" anchorCtr="0" upright="1">
              <a:noAutofit/>
            </a:bodyPr>
            <a:lstStyle/>
            <a:p>
              <a:pPr>
                <a:lnSpc>
                  <a:spcPct val="150000"/>
                </a:lnSpc>
                <a:spcAft>
                  <a:spcPts val="0"/>
                </a:spcAft>
              </a:pPr>
              <a:r>
                <a:rPr lang="fr-FR" sz="11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fr-FR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97795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100" b="0" i="0" u="none" strike="noStrike" cap="none" normalizeH="0" baseline="0" dirty="0" smtClean="0">
              <a:ln>
                <a:noFill/>
              </a:ln>
              <a:solidFill>
                <a:srgbClr val="24406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34" name="Image 33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27" y="3140968"/>
            <a:ext cx="4791075" cy="2705100"/>
          </a:xfrm>
          <a:prstGeom prst="rect">
            <a:avLst/>
          </a:prstGeom>
        </p:spPr>
      </p:pic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16807" y="1915513"/>
            <a:ext cx="8513610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xtLst/>
        </p:spPr>
        <p:txBody>
          <a:bodyPr rot="0" vert="horz" wrap="square" lIns="182880" tIns="45720" rIns="182880" bIns="45720" anchor="ctr" anchorCtr="0" upright="1">
            <a:spAutoFit/>
          </a:bodyPr>
          <a:lstStyle/>
          <a:p>
            <a:pPr algn="r">
              <a:spcAft>
                <a:spcPts val="0"/>
              </a:spcAft>
            </a:pPr>
            <a:r>
              <a:rPr lang="fr-FR" sz="3600">
                <a:solidFill>
                  <a:srgbClr val="FFFFFF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fr-FR" sz="11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25327" y="1891857"/>
            <a:ext cx="81221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Bilan Annuel Service MASP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736357" y="923189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endParaRPr lang="fr-FR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59868" y="5447390"/>
            <a:ext cx="24211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ATH</a:t>
            </a:r>
            <a:b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200" b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 Rue Normandie Niémen</a:t>
            </a:r>
          </a:p>
          <a:p>
            <a:r>
              <a:rPr lang="fr-FR" sz="1200" b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 55833</a:t>
            </a:r>
          </a:p>
          <a:p>
            <a:pPr marL="171450" indent="-171450">
              <a:buFont typeface="Wingdings" panose="05000000000000000000" pitchFamily="2" charset="2"/>
              <a:buChar char="("/>
            </a:pPr>
            <a:r>
              <a:rPr lang="fr-FR" sz="1200" b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02 43 77 17 55 </a:t>
            </a:r>
          </a:p>
          <a:p>
            <a:r>
              <a:rPr lang="fr-FR" altLang="fr-FR" sz="1100" b="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</a:t>
            </a:r>
            <a:r>
              <a:rPr lang="fr-FR" altLang="fr-FR" sz="1100" b="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contact@athsarthe.</a:t>
            </a:r>
            <a:r>
              <a:rPr lang="fr-FR" altLang="fr-FR" sz="1100" b="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fr</a:t>
            </a:r>
          </a:p>
          <a:p>
            <a:pPr marL="171450" indent="-171450">
              <a:buFont typeface="Wingdings" panose="05000000000000000000" pitchFamily="2" charset="2"/>
              <a:buChar char="("/>
            </a:pPr>
            <a:endParaRPr lang="fr-FR" sz="1200" b="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56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755580" y="260648"/>
            <a:ext cx="7561263" cy="634082"/>
          </a:xfrm>
          <a:solidFill>
            <a:schemeClr val="accent1">
              <a:lumMod val="75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32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Cadre Juridique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67544" y="1196754"/>
            <a:ext cx="8229600" cy="5328592"/>
          </a:xfrm>
        </p:spPr>
        <p:txBody>
          <a:bodyPr>
            <a:noAutofit/>
          </a:bodyPr>
          <a:lstStyle/>
          <a:p>
            <a:endParaRPr lang="fr-FR" sz="4000" dirty="0">
              <a:latin typeface="Arial Narrow" panose="020B0606020202030204" pitchFamily="34" charset="0"/>
            </a:endParaRPr>
          </a:p>
          <a:p>
            <a:r>
              <a:rPr lang="fr-FR" sz="4000" dirty="0">
                <a:latin typeface="Arial Narrow" panose="020B0606020202030204" pitchFamily="34" charset="0"/>
              </a:rPr>
              <a:t>Mesure contractuelle entre le bénéficiaire et le Conseil Départemental.</a:t>
            </a:r>
          </a:p>
          <a:p>
            <a:pPr marL="0" indent="0">
              <a:buNone/>
            </a:pPr>
            <a:endParaRPr lang="fr-FR" sz="4000" dirty="0">
              <a:latin typeface="Arial Narrow" panose="020B0606020202030204" pitchFamily="34" charset="0"/>
            </a:endParaRPr>
          </a:p>
          <a:p>
            <a:r>
              <a:rPr lang="fr-FR" sz="4000" dirty="0">
                <a:latin typeface="Arial Narrow" panose="020B0606020202030204" pitchFamily="34" charset="0"/>
              </a:rPr>
              <a:t>Délégation de service par le Conseil Départemental à l’ATH pour </a:t>
            </a:r>
            <a:r>
              <a:rPr lang="fr-FR" sz="4000" dirty="0" smtClean="0">
                <a:latin typeface="Arial Narrow" panose="020B0606020202030204" pitchFamily="34" charset="0"/>
              </a:rPr>
              <a:t>25 </a:t>
            </a:r>
            <a:r>
              <a:rPr lang="fr-FR" sz="4000" dirty="0">
                <a:latin typeface="Arial Narrow" panose="020B0606020202030204" pitchFamily="34" charset="0"/>
              </a:rPr>
              <a:t>MASP</a:t>
            </a:r>
            <a:r>
              <a:rPr lang="fr-FR" sz="4000" dirty="0" smtClean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4000" dirty="0" smtClean="0">
                <a:latin typeface="Arial Narrow" panose="020B0606020202030204" pitchFamily="34" charset="0"/>
              </a:rPr>
              <a:t>   </a:t>
            </a:r>
            <a:r>
              <a:rPr lang="fr-FR" i="1" dirty="0" smtClean="0">
                <a:latin typeface="Arial Narrow" panose="020B0606020202030204" pitchFamily="34" charset="0"/>
              </a:rPr>
              <a:t>(convention signée le 31/12/2020 pour 4 ans)</a:t>
            </a:r>
            <a:endParaRPr lang="fr-FR" i="1" dirty="0">
              <a:latin typeface="Arial Narrow" panose="020B0606020202030204" pitchFamily="34" charset="0"/>
            </a:endParaRPr>
          </a:p>
          <a:p>
            <a:endParaRPr lang="fr-FR" sz="40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79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755580" y="260648"/>
            <a:ext cx="7561263" cy="634082"/>
          </a:xfrm>
          <a:solidFill>
            <a:schemeClr val="accent1">
              <a:lumMod val="75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fr-FR" altLang="fr-FR" sz="28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Objectif d’une MASP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6166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4000" dirty="0">
              <a:latin typeface="Arial Narrow" panose="020B0606020202030204" pitchFamily="34" charset="0"/>
            </a:endParaRPr>
          </a:p>
          <a:p>
            <a:r>
              <a:rPr lang="fr-FR" sz="4000" dirty="0">
                <a:latin typeface="Arial Narrow" panose="020B0606020202030204" pitchFamily="34" charset="0"/>
              </a:rPr>
              <a:t>Aide à la gestion des prestations sociales.</a:t>
            </a:r>
          </a:p>
          <a:p>
            <a:r>
              <a:rPr lang="fr-FR" sz="4000" dirty="0">
                <a:latin typeface="Arial Narrow" panose="020B0606020202030204" pitchFamily="34" charset="0"/>
              </a:rPr>
              <a:t>Accompagnement social individualisé</a:t>
            </a:r>
            <a:r>
              <a:rPr lang="fr-FR" sz="4400" dirty="0">
                <a:latin typeface="Arial Narrow" panose="020B0606020202030204" pitchFamily="34" charset="0"/>
              </a:rPr>
              <a:t>.</a:t>
            </a:r>
          </a:p>
          <a:p>
            <a:pPr marL="457200" lvl="1" indent="0">
              <a:buNone/>
            </a:pPr>
            <a:endParaRPr lang="fr-FR" sz="2400" b="1" dirty="0">
              <a:latin typeface="Arial Narrow" panose="020B0606020202030204" pitchFamily="34" charset="0"/>
            </a:endParaRPr>
          </a:p>
          <a:p>
            <a:pPr marL="457200" lvl="1" indent="0">
              <a:buNone/>
            </a:pPr>
            <a:r>
              <a:rPr lang="fr-FR" u="sng" dirty="0">
                <a:latin typeface="Arial Narrow" panose="020B0606020202030204" pitchFamily="34" charset="0"/>
              </a:rPr>
              <a:t>Domaines d’interventions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>
                <a:latin typeface="Arial Narrow" panose="020B0606020202030204" pitchFamily="34" charset="0"/>
              </a:rPr>
              <a:t>Le budget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>
                <a:latin typeface="Arial Narrow" panose="020B0606020202030204" pitchFamily="34" charset="0"/>
              </a:rPr>
              <a:t>Le logement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>
                <a:latin typeface="Arial Narrow" panose="020B0606020202030204" pitchFamily="34" charset="0"/>
              </a:rPr>
              <a:t>L’accompagnement vers les soins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>
                <a:latin typeface="Arial Narrow" panose="020B0606020202030204" pitchFamily="34" charset="0"/>
              </a:rPr>
              <a:t>L’accompagnement administratif</a:t>
            </a:r>
          </a:p>
          <a:p>
            <a:pPr marL="0" indent="0">
              <a:buNone/>
            </a:pPr>
            <a:endParaRPr lang="fr-FR" sz="4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43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251520" y="148809"/>
            <a:ext cx="8784976" cy="471879"/>
          </a:xfrm>
          <a:solidFill>
            <a:schemeClr val="accent1">
              <a:lumMod val="75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8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Evolution </a:t>
            </a:r>
            <a:r>
              <a:rPr lang="fr-FR" altLang="fr-FR" sz="28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mensuelle des  </a:t>
            </a:r>
            <a:r>
              <a:rPr lang="fr-FR" altLang="fr-FR" sz="28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mesures</a:t>
            </a:r>
            <a:endParaRPr lang="fr-FR" altLang="fr-FR" sz="28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544616"/>
          </a:xfrm>
        </p:spPr>
        <p:txBody>
          <a:bodyPr>
            <a:noAutofit/>
          </a:bodyPr>
          <a:lstStyle/>
          <a:p>
            <a:endParaRPr lang="fr-FR" sz="40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15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44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4400" dirty="0">
              <a:latin typeface="Arial Narrow" panose="020B060602020203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99592" y="6165304"/>
            <a:ext cx="77048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87524" y="620688"/>
            <a:ext cx="85689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000" b="0" dirty="0">
                <a:solidFill>
                  <a:schemeClr val="tx1"/>
                </a:solidFill>
                <a:latin typeface="Arial Narrow" panose="020B0606020202030204" pitchFamily="34" charset="0"/>
              </a:rPr>
              <a:t>En 2022, l’activité mensuelle de l’ATH est en-deçà des termes de la convention signée pour la mise en œuvre de 25 mesures par mois, à savoir : une moyenne de 17 mesures par mois (en 2021 l’activité moyenne était de 19.60 mesures par mois).</a:t>
            </a:r>
          </a:p>
          <a:p>
            <a:pPr algn="just">
              <a:lnSpc>
                <a:spcPct val="150000"/>
              </a:lnSpc>
            </a:pPr>
            <a:r>
              <a:rPr lang="fr-FR" sz="2000" b="0" dirty="0">
                <a:solidFill>
                  <a:schemeClr val="tx1"/>
                </a:solidFill>
                <a:latin typeface="Arial Narrow" panose="020B0606020202030204" pitchFamily="34" charset="0"/>
              </a:rPr>
              <a:t>En 2022, 34 personnes ont bénéficié de l’accompagnement social personnalisé de l’ATH (37 bénéficiaires en 2021).</a:t>
            </a:r>
          </a:p>
          <a:p>
            <a:pPr algn="just"/>
            <a:endParaRPr lang="fr-FR" sz="1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121410" y="1124744"/>
            <a:ext cx="18473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graphicFrame>
        <p:nvGraphicFramePr>
          <p:cNvPr id="9" name="Graphique 8"/>
          <p:cNvGraphicFramePr/>
          <p:nvPr>
            <p:extLst>
              <p:ext uri="{D42A27DB-BD31-4B8C-83A1-F6EECF244321}">
                <p14:modId xmlns:p14="http://schemas.microsoft.com/office/powerpoint/2010/main" val="3898859527"/>
              </p:ext>
            </p:extLst>
          </p:nvPr>
        </p:nvGraphicFramePr>
        <p:xfrm>
          <a:off x="539552" y="3002758"/>
          <a:ext cx="7776864" cy="3588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828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08912" cy="504056"/>
          </a:xfrm>
          <a:solidFill>
            <a:schemeClr val="accent1">
              <a:lumMod val="75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Répartition géographique des  mesures en </a:t>
            </a:r>
            <a:r>
              <a:rPr lang="fr-FR" altLang="fr-F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2022</a:t>
            </a:r>
            <a:endParaRPr lang="fr-FR" altLang="fr-FR" sz="2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/>
          <p:nvPr/>
        </p:nvPicPr>
        <p:blipFill>
          <a:blip r:embed="rId2"/>
          <a:stretch>
            <a:fillRect/>
          </a:stretch>
        </p:blipFill>
        <p:spPr>
          <a:xfrm>
            <a:off x="362209" y="764704"/>
            <a:ext cx="5577943" cy="568863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940152" y="1052736"/>
            <a:ext cx="3096344" cy="4650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algn="l">
              <a:lnSpc>
                <a:spcPct val="150000"/>
              </a:lnSpc>
              <a:spcAft>
                <a:spcPts val="0"/>
              </a:spcAft>
            </a:pPr>
            <a:r>
              <a:rPr lang="fr-FR" sz="2000" b="0" dirty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Sur l’année 2022, 47% des MASP « Renforcées » ont été contractualisées avec des bénéficiaires résidant sur LE MANS et la CUM (contre 57% en 2021), 32% avec des bénéficiaires résidant dans le sud du département (contre 30% en 2021).</a:t>
            </a:r>
            <a:endParaRPr lang="fr-FR" sz="2000" b="0" dirty="0">
              <a:solidFill>
                <a:schemeClr val="tx1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40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927" y="188640"/>
            <a:ext cx="8095928" cy="432048"/>
          </a:xfrm>
          <a:solidFill>
            <a:schemeClr val="accent1">
              <a:lumMod val="75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Flux des MASP Renforcées en </a:t>
            </a:r>
            <a:r>
              <a:rPr lang="fr-FR" altLang="fr-F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2022</a:t>
            </a:r>
            <a:endParaRPr lang="fr-FR" altLang="fr-FR" sz="2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Espace réservé du contenu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8054372"/>
              </p:ext>
            </p:extLst>
          </p:nvPr>
        </p:nvGraphicFramePr>
        <p:xfrm>
          <a:off x="755576" y="1196752"/>
          <a:ext cx="3456384" cy="4714617"/>
        </p:xfrm>
        <a:graphic>
          <a:graphicData uri="http://schemas.openxmlformats.org/drawingml/2006/table">
            <a:tbl>
              <a:tblPr firstRow="1" firstCol="1" bandRow="1"/>
              <a:tblGrid>
                <a:gridCol w="1152128">
                  <a:extLst>
                    <a:ext uri="{9D8B030D-6E8A-4147-A177-3AD203B41FA5}">
                      <a16:colId xmlns:a16="http://schemas.microsoft.com/office/drawing/2014/main" val="222804436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17868526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1099485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Entrées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Sorties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928634"/>
                  </a:ext>
                </a:extLst>
              </a:tr>
              <a:tr h="3764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Janvier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068795"/>
                  </a:ext>
                </a:extLst>
              </a:tr>
              <a:tr h="3595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Février 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0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111177"/>
                  </a:ext>
                </a:extLst>
              </a:tr>
              <a:tr h="3595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Mars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960171"/>
                  </a:ext>
                </a:extLst>
              </a:tr>
              <a:tr h="3764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Avril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3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760456"/>
                  </a:ext>
                </a:extLst>
              </a:tr>
              <a:tr h="3595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Mai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0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</a:t>
                      </a:r>
                      <a:endParaRPr lang="fr-FR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249519"/>
                  </a:ext>
                </a:extLst>
              </a:tr>
              <a:tr h="3764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Juin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196426"/>
                  </a:ext>
                </a:extLst>
              </a:tr>
              <a:tr h="3595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Juillet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691311"/>
                  </a:ext>
                </a:extLst>
              </a:tr>
              <a:tr h="3764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Août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632438"/>
                  </a:ext>
                </a:extLst>
              </a:tr>
              <a:tr h="3595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Septembre 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0</a:t>
                      </a:r>
                      <a:endParaRPr lang="fr-FR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380431"/>
                  </a:ext>
                </a:extLst>
              </a:tr>
              <a:tr h="3764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Octobre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fr-FR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921038"/>
                  </a:ext>
                </a:extLst>
              </a:tr>
              <a:tr h="3595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Novembre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0</a:t>
                      </a:r>
                      <a:endParaRPr lang="fr-FR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856837"/>
                  </a:ext>
                </a:extLst>
              </a:tr>
              <a:tr h="3595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Décembre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3</a:t>
                      </a:r>
                      <a:endParaRPr lang="fr-FR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0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724608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572000" y="1268760"/>
            <a:ext cx="4104456" cy="4766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marR="236855" algn="l">
              <a:lnSpc>
                <a:spcPct val="150000"/>
              </a:lnSpc>
              <a:spcBef>
                <a:spcPts val="925"/>
              </a:spcBef>
              <a:spcAft>
                <a:spcPts val="0"/>
              </a:spcAft>
            </a:pPr>
            <a:r>
              <a:rPr lang="fr-FR" sz="2000" b="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Comme l’an passé, il est à relever un flux important : 17 nouveaux contrats (contre 7 en 2020 et 14 en 2021) et 18 fins de contrats (contre 10 en 2020 et 20 en 2021</a:t>
            </a:r>
            <a:r>
              <a:rPr lang="fr-FR" sz="2000" b="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).</a:t>
            </a:r>
          </a:p>
          <a:p>
            <a:pPr marL="270510" marR="236855" algn="l">
              <a:lnSpc>
                <a:spcPct val="150000"/>
              </a:lnSpc>
              <a:spcBef>
                <a:spcPts val="925"/>
              </a:spcBef>
              <a:spcAft>
                <a:spcPts val="0"/>
              </a:spcAft>
            </a:pPr>
            <a:r>
              <a:rPr lang="fr-FR" sz="2000" b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Une rotation importante qui conjuguée à l’exigence du cahier des charges de 2 visites par mois  a nécessité un investissement très important de l’équipe dédiée.</a:t>
            </a:r>
            <a:endParaRPr lang="fr-FR" sz="2000" b="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73726" y="116632"/>
            <a:ext cx="8229600" cy="432048"/>
          </a:xfrm>
          <a:solidFill>
            <a:schemeClr val="accent1">
              <a:lumMod val="75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Ouvertures </a:t>
            </a:r>
            <a:r>
              <a:rPr lang="fr-FR" altLang="fr-FR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des MASP en </a:t>
            </a:r>
            <a:r>
              <a:rPr lang="fr-FR" altLang="fr-F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2022</a:t>
            </a:r>
            <a:endParaRPr lang="fr-FR" altLang="fr-FR" sz="2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23528" y="568516"/>
            <a:ext cx="5657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u="sng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Répartition selon le requérant des nouveaux contrats en %</a:t>
            </a:r>
            <a:endParaRPr lang="fr-FR" sz="18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" name="Espace réservé du contenu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5501347"/>
              </p:ext>
            </p:extLst>
          </p:nvPr>
        </p:nvGraphicFramePr>
        <p:xfrm>
          <a:off x="534286" y="1052736"/>
          <a:ext cx="4752528" cy="5399278"/>
        </p:xfrm>
        <a:graphic>
          <a:graphicData uri="http://schemas.openxmlformats.org/drawingml/2006/table">
            <a:tbl>
              <a:tblPr firstRow="1" firstCol="1" bandRow="1"/>
              <a:tblGrid>
                <a:gridCol w="2016224">
                  <a:extLst>
                    <a:ext uri="{9D8B030D-6E8A-4147-A177-3AD203B41FA5}">
                      <a16:colId xmlns:a16="http://schemas.microsoft.com/office/drawing/2014/main" val="26219806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57675916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006502215"/>
                    </a:ext>
                  </a:extLst>
                </a:gridCol>
              </a:tblGrid>
              <a:tr h="3517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Requérants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2021 </a:t>
                      </a:r>
                      <a:r>
                        <a:rPr lang="fr-FR" sz="1800" b="1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(</a:t>
                      </a: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en % )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2022 (en %)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650141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CD 72 AS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37.5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35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64400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CD72 CESF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12.5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23.50</a:t>
                      </a:r>
                      <a:endParaRPr lang="fr-FR" sz="18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83974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CD72 MASP Simples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/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/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894995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CD72 </a:t>
                      </a:r>
                      <a:r>
                        <a:rPr lang="fr-FR" sz="1800" b="1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Coord</a:t>
                      </a: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Parcours PA/PH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6.25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6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215980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CD72  FSL-ASLL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25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17.50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665994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CCAS RSA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6.25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/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181933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CCAS CESF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6.25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6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389430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CHRS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/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/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881798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EPSM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/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12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226372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SAMSAH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/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/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382739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Centre Social Rural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/</a:t>
                      </a:r>
                      <a:endParaRPr lang="fr-FR" sz="18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/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265042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SAVS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/</a:t>
                      </a:r>
                      <a:endParaRPr lang="fr-FR" sz="18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/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17524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Service MJPM-MAJ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/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/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56340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Mission Locale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6.25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24406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/</a:t>
                      </a:r>
                      <a:endParaRPr lang="fr-FR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645956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286814" y="1700808"/>
            <a:ext cx="3771286" cy="3868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marR="238125" algn="just">
              <a:lnSpc>
                <a:spcPct val="150000"/>
              </a:lnSpc>
              <a:spcBef>
                <a:spcPts val="1115"/>
              </a:spcBef>
              <a:spcAft>
                <a:spcPts val="0"/>
              </a:spcAft>
            </a:pPr>
            <a:r>
              <a:rPr lang="fr-FR" sz="2000" b="0" spc="5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Le requérant principal reste les Circonscriptions du Conseil Départemental pour 58.50% (Assistantes Sociales et Conseillères en ESF).</a:t>
            </a:r>
            <a:endParaRPr lang="fr-FR" sz="2000" b="0" dirty="0"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270510" marR="238125" algn="just">
              <a:lnSpc>
                <a:spcPct val="150000"/>
              </a:lnSpc>
              <a:spcBef>
                <a:spcPts val="1115"/>
              </a:spcBef>
              <a:spcAft>
                <a:spcPts val="0"/>
              </a:spcAft>
            </a:pPr>
            <a:r>
              <a:rPr lang="fr-FR" sz="2000" b="0" spc="5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En 2022, il est à noter les 12% des MASP sollicitées par le service social de l’EPSM.</a:t>
            </a:r>
            <a:endParaRPr lang="fr-FR" sz="2000" b="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31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32048"/>
          </a:xfrm>
          <a:solidFill>
            <a:schemeClr val="accent1">
              <a:lumMod val="75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Clôtures des MASP en </a:t>
            </a:r>
            <a:r>
              <a:rPr lang="fr-FR" altLang="fr-F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2022</a:t>
            </a:r>
            <a:endParaRPr lang="fr-FR" altLang="fr-FR" sz="2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659583-5122-49F9-9026-F942F19374B6}"/>
              </a:ext>
            </a:extLst>
          </p:cNvPr>
          <p:cNvSpPr txBox="1"/>
          <p:nvPr/>
        </p:nvSpPr>
        <p:spPr>
          <a:xfrm>
            <a:off x="1259632" y="1268760"/>
            <a:ext cx="6624736" cy="4752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32048"/>
            <a:ext cx="8435280" cy="512202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54360" y="5508005"/>
            <a:ext cx="8435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b="0" dirty="0">
                <a:solidFill>
                  <a:schemeClr val="tx1"/>
                </a:solidFill>
                <a:latin typeface="Arial Narrow" panose="020B0606020202030204" pitchFamily="34" charset="0"/>
              </a:rPr>
              <a:t>Cette année 2022, le motif de fin de contrat « retour à l’autonomie » est à égale proportion que « Absence d’adhésion du bénéficiaire ». L’orientation vers un autre dispositif n’a été le motif de la fin de contrats MASP « Renforcée » que pour 16%  cette année 2022. </a:t>
            </a:r>
          </a:p>
        </p:txBody>
      </p:sp>
    </p:spTree>
    <p:extLst>
      <p:ext uri="{BB962C8B-B14F-4D97-AF65-F5344CB8AC3E}">
        <p14:creationId xmlns:p14="http://schemas.microsoft.com/office/powerpoint/2010/main" val="403977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solidFill>
            <a:schemeClr val="accent1">
              <a:lumMod val="75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Ancienneté des MASP en cours et durée des contrats en 2022</a:t>
            </a:r>
            <a:endParaRPr lang="fr-FR" altLang="fr-FR" sz="2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3649" y="3152170"/>
            <a:ext cx="8352928" cy="1290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740"/>
              </a:spcBef>
              <a:spcAft>
                <a:spcPts val="0"/>
              </a:spcAft>
            </a:pPr>
            <a:endParaRPr lang="fr-FR" sz="2400" b="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Bef>
                <a:spcPts val="740"/>
              </a:spcBef>
              <a:spcAft>
                <a:spcPts val="0"/>
              </a:spcAft>
            </a:pPr>
            <a:endParaRPr lang="fr-FR" sz="2400" b="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210584"/>
              </p:ext>
            </p:extLst>
          </p:nvPr>
        </p:nvGraphicFramePr>
        <p:xfrm>
          <a:off x="142825" y="1189966"/>
          <a:ext cx="8712968" cy="1883410"/>
        </p:xfrm>
        <a:graphic>
          <a:graphicData uri="http://schemas.openxmlformats.org/drawingml/2006/table">
            <a:tbl>
              <a:tblPr firstRow="1" firstCol="1" bandRow="1"/>
              <a:tblGrid>
                <a:gridCol w="1400396">
                  <a:extLst>
                    <a:ext uri="{9D8B030D-6E8A-4147-A177-3AD203B41FA5}">
                      <a16:colId xmlns:a16="http://schemas.microsoft.com/office/drawing/2014/main" val="3757558622"/>
                    </a:ext>
                  </a:extLst>
                </a:gridCol>
                <a:gridCol w="876382">
                  <a:extLst>
                    <a:ext uri="{9D8B030D-6E8A-4147-A177-3AD203B41FA5}">
                      <a16:colId xmlns:a16="http://schemas.microsoft.com/office/drawing/2014/main" val="1068187964"/>
                    </a:ext>
                  </a:extLst>
                </a:gridCol>
                <a:gridCol w="913433">
                  <a:extLst>
                    <a:ext uri="{9D8B030D-6E8A-4147-A177-3AD203B41FA5}">
                      <a16:colId xmlns:a16="http://schemas.microsoft.com/office/drawing/2014/main" val="1524622356"/>
                    </a:ext>
                  </a:extLst>
                </a:gridCol>
                <a:gridCol w="842237">
                  <a:extLst>
                    <a:ext uri="{9D8B030D-6E8A-4147-A177-3AD203B41FA5}">
                      <a16:colId xmlns:a16="http://schemas.microsoft.com/office/drawing/2014/main" val="11837777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53997444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4090983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24273034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34934731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93431371"/>
                    </a:ext>
                  </a:extLst>
                </a:gridCol>
              </a:tblGrid>
              <a:tr h="542925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Primo contrat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2</a:t>
                      </a:r>
                      <a:r>
                        <a:rPr lang="fr-FR" sz="1600" b="1" baseline="300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nd</a:t>
                      </a:r>
                      <a:r>
                        <a:rPr lang="fr-FR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Contrat</a:t>
                      </a:r>
                      <a:endParaRPr lang="fr-FR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3</a:t>
                      </a:r>
                      <a:r>
                        <a:rPr lang="fr-FR" sz="1600" b="1" baseline="300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ème</a:t>
                      </a:r>
                      <a:r>
                        <a:rPr lang="fr-FR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Contrat</a:t>
                      </a:r>
                      <a:endParaRPr lang="fr-FR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</a:t>
                      </a:r>
                      <a:r>
                        <a:rPr lang="fr-FR" sz="1600" b="1" baseline="300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ème</a:t>
                      </a:r>
                      <a:r>
                        <a:rPr lang="fr-FR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Contrat</a:t>
                      </a:r>
                      <a:endParaRPr lang="fr-FR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327781"/>
                  </a:ext>
                </a:extLst>
              </a:tr>
              <a:tr h="54292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2021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2022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2021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2022</a:t>
                      </a:r>
                      <a:endParaRPr lang="fr-FR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2021</a:t>
                      </a:r>
                      <a:endParaRPr lang="fr-FR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2022</a:t>
                      </a:r>
                      <a:endParaRPr lang="fr-FR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2021</a:t>
                      </a:r>
                      <a:endParaRPr lang="fr-FR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2022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62172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24406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48.5%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24406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56%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24406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31.5%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24406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35%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24406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20%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24406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9%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24406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0%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24406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0%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02234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Contrats MASP (%)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089080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07504" y="3501008"/>
            <a:ext cx="8579296" cy="1684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algn="just">
              <a:lnSpc>
                <a:spcPct val="150000"/>
              </a:lnSpc>
              <a:spcBef>
                <a:spcPts val="740"/>
              </a:spcBef>
              <a:spcAft>
                <a:spcPts val="0"/>
              </a:spcAft>
            </a:pPr>
            <a:r>
              <a:rPr lang="fr-FR" sz="2400" b="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Les contrats en cours en 2022 étaient principalement des primo-contrats et des 2nd contrats. Les contrats ont été signés pour 91% d’entre eux pour une durée de 12 mois.</a:t>
            </a:r>
            <a:endParaRPr lang="fr-FR" sz="2400" b="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03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933" y="116632"/>
            <a:ext cx="906675" cy="1153026"/>
          </a:xfrm>
          <a:noFill/>
        </p:spPr>
      </p:pic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47664" y="3284984"/>
            <a:ext cx="6400800" cy="2952328"/>
          </a:xfrm>
        </p:spPr>
        <p:txBody>
          <a:bodyPr>
            <a:noAutofit/>
          </a:bodyPr>
          <a:lstStyle/>
          <a:p>
            <a:pPr algn="l"/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Répartition 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Par âge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Par sexe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Par situation de famille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Les prestations gérées par l’ATH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F47931-71C0-472D-BF23-299AA3EFD38C}"/>
              </a:ext>
            </a:extLst>
          </p:cNvPr>
          <p:cNvSpPr/>
          <p:nvPr/>
        </p:nvSpPr>
        <p:spPr>
          <a:xfrm>
            <a:off x="755576" y="2276872"/>
            <a:ext cx="783900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Narrow" panose="020B0606020202030204" pitchFamily="34" charset="0"/>
              </a:rPr>
              <a:t>LES CARACTERISTIQUES DU PUBLIC</a:t>
            </a:r>
            <a:endParaRPr lang="fr-FR" sz="4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300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>
          <a:xfrm>
            <a:off x="465099" y="206463"/>
            <a:ext cx="8229600" cy="418058"/>
          </a:xfrm>
          <a:solidFill>
            <a:schemeClr val="accent1">
              <a:lumMod val="75000"/>
            </a:schemeClr>
          </a:solidFill>
          <a:ln w="3175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Répartition par tranches d’âges en </a:t>
            </a:r>
            <a:r>
              <a:rPr lang="fr-FR" altLang="fr-F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2022 </a:t>
            </a:r>
            <a:endParaRPr lang="fr-FR" altLang="fr-FR" sz="2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 de texte 1043">
            <a:extLst>
              <a:ext uri="{FF2B5EF4-FFF2-40B4-BE49-F238E27FC236}">
                <a16:creationId xmlns:a16="http://schemas.microsoft.com/office/drawing/2014/main" id="{58B520F0-FE81-4A36-8D1D-15387C4AC64F}"/>
              </a:ext>
            </a:extLst>
          </p:cNvPr>
          <p:cNvSpPr txBox="1"/>
          <p:nvPr/>
        </p:nvSpPr>
        <p:spPr>
          <a:xfrm>
            <a:off x="3571875" y="2492375"/>
            <a:ext cx="2368277" cy="1584696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endParaRPr lang="fr-FR" sz="1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3CF68093-58B0-4847-9EA8-49CEC7342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C54C00F9-7A94-4EDA-ADBE-88FB8C2B7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F4CB17A8-BDB0-4F28-B762-AA4EE9653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70609D55-221C-45E1-8FA7-418E8E47B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388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31925258-DFCE-41FB-9CB0-9DDCE6E9E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791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15" name="Rectangle 18">
            <a:extLst>
              <a:ext uri="{FF2B5EF4-FFF2-40B4-BE49-F238E27FC236}">
                <a16:creationId xmlns:a16="http://schemas.microsoft.com/office/drawing/2014/main" id="{B96B2046-4CEC-457C-A102-4BF4654B4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22" name="Rectangle 19">
            <a:extLst>
              <a:ext uri="{FF2B5EF4-FFF2-40B4-BE49-F238E27FC236}">
                <a16:creationId xmlns:a16="http://schemas.microsoft.com/office/drawing/2014/main" id="{2A30AE77-5514-4629-A0E3-CC6310F2E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3" name="Rectangle 20">
            <a:extLst>
              <a:ext uri="{FF2B5EF4-FFF2-40B4-BE49-F238E27FC236}">
                <a16:creationId xmlns:a16="http://schemas.microsoft.com/office/drawing/2014/main" id="{F8DEAD36-A66F-42B0-83D2-82F54BAB9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37185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4" name="Rectangle 21">
            <a:extLst>
              <a:ext uri="{FF2B5EF4-FFF2-40B4-BE49-F238E27FC236}">
                <a16:creationId xmlns:a16="http://schemas.microsoft.com/office/drawing/2014/main" id="{53489C87-2496-4ACD-A417-C59D88764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59912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5" name="Rectangle 22">
            <a:extLst>
              <a:ext uri="{FF2B5EF4-FFF2-40B4-BE49-F238E27FC236}">
                <a16:creationId xmlns:a16="http://schemas.microsoft.com/office/drawing/2014/main" id="{AF6E41AE-7E96-4E65-B10F-FAAF64F40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8943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C4860E5-73F6-473A-BEAB-C97CF7ED9AB9}"/>
              </a:ext>
            </a:extLst>
          </p:cNvPr>
          <p:cNvSpPr txBox="1"/>
          <p:nvPr/>
        </p:nvSpPr>
        <p:spPr>
          <a:xfrm>
            <a:off x="611560" y="836451"/>
            <a:ext cx="2882326" cy="2448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43507" y="4590364"/>
            <a:ext cx="8856984" cy="2144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algn="just">
              <a:spcBef>
                <a:spcPts val="770"/>
              </a:spcBef>
              <a:spcAft>
                <a:spcPts val="0"/>
              </a:spcAft>
            </a:pPr>
            <a:r>
              <a:rPr lang="fr-FR" sz="2000" b="0" dirty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Cette année 2022 n’est pas </a:t>
            </a:r>
            <a:r>
              <a:rPr lang="fr-FR" sz="2000" b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venue </a:t>
            </a:r>
            <a:r>
              <a:rPr lang="fr-FR" sz="2000" b="0" smtClean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confirmer </a:t>
            </a:r>
            <a:r>
              <a:rPr lang="fr-FR" sz="2000" b="0" dirty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la tendance des années précédentes </a:t>
            </a:r>
            <a:r>
              <a:rPr lang="fr-FR" sz="2000" b="0" dirty="0" smtClean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ou l’on  observait  une diminution de </a:t>
            </a:r>
            <a:r>
              <a:rPr lang="fr-FR" sz="2000" b="0" dirty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la tranche d’âge 36-45 ans au profit de celle 56-65 ans</a:t>
            </a:r>
            <a:r>
              <a:rPr lang="fr-FR" sz="2000" b="0" dirty="0" smtClean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.</a:t>
            </a:r>
          </a:p>
          <a:p>
            <a:pPr marL="270510" algn="just">
              <a:spcBef>
                <a:spcPts val="770"/>
              </a:spcBef>
              <a:spcAft>
                <a:spcPts val="0"/>
              </a:spcAft>
            </a:pPr>
            <a:r>
              <a:rPr lang="fr-FR" sz="2000" b="0" dirty="0" smtClean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En 2022,La </a:t>
            </a:r>
            <a:r>
              <a:rPr lang="fr-FR" sz="2000" b="0" dirty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tranche d’âge 36-45 ans prédomine pour 32% suivie de la tranche d’âge 46-55 ans pour 26%.</a:t>
            </a:r>
          </a:p>
          <a:p>
            <a:pPr marL="270510" algn="just">
              <a:spcBef>
                <a:spcPts val="770"/>
              </a:spcBef>
              <a:spcAft>
                <a:spcPts val="0"/>
              </a:spcAft>
            </a:pPr>
            <a:r>
              <a:rPr lang="fr-FR" sz="2000" b="0" dirty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En 2022, les personnes âgées de plus de 55 ans ont représenté 18% (contre 46% en 2021).</a:t>
            </a:r>
            <a:endParaRPr lang="fr-FR" sz="2000" b="0" dirty="0">
              <a:solidFill>
                <a:schemeClr val="tx1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graphicFrame>
        <p:nvGraphicFramePr>
          <p:cNvPr id="20" name="Graphique 19"/>
          <p:cNvGraphicFramePr/>
          <p:nvPr>
            <p:extLst>
              <p:ext uri="{D42A27DB-BD31-4B8C-83A1-F6EECF244321}">
                <p14:modId xmlns:p14="http://schemas.microsoft.com/office/powerpoint/2010/main" val="1706143387"/>
              </p:ext>
            </p:extLst>
          </p:nvPr>
        </p:nvGraphicFramePr>
        <p:xfrm>
          <a:off x="871537" y="948015"/>
          <a:ext cx="7400925" cy="3609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502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0802" y="177049"/>
            <a:ext cx="8229600" cy="299623"/>
          </a:xfrm>
          <a:solidFill>
            <a:schemeClr val="accent1">
              <a:lumMod val="75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Répartition par sexe en </a:t>
            </a:r>
            <a:r>
              <a:rPr lang="fr-FR" sz="2400" b="1" dirty="0" smtClean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2022</a:t>
            </a:r>
            <a:endParaRPr lang="fr-FR" sz="2400" b="1" dirty="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908724"/>
            <a:ext cx="8229600" cy="5328588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11F6C379-4B36-4FBF-99D4-A9B338ABF4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6457339"/>
              </p:ext>
            </p:extLst>
          </p:nvPr>
        </p:nvGraphicFramePr>
        <p:xfrm>
          <a:off x="1115616" y="620688"/>
          <a:ext cx="6336704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387449" y="4941172"/>
            <a:ext cx="8496944" cy="1684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2400" b="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En 2022, comme en 2021 (54% d’hommes), les bénéficiaires des contrats en cours ont été majoritairement des hommes, contrairement aux années précédentes.</a:t>
            </a:r>
            <a:endParaRPr lang="fr-FR" sz="2400" b="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30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50560"/>
            <a:ext cx="8229600" cy="437996"/>
          </a:xfrm>
          <a:solidFill>
            <a:schemeClr val="accent1">
              <a:lumMod val="75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Répartition situations de familles </a:t>
            </a:r>
            <a:r>
              <a:rPr lang="fr-F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2022</a:t>
            </a:r>
            <a:endParaRPr lang="fr-FR" sz="2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2988E4BA-6E18-47BC-A761-5F076B2EDA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6738723"/>
              </p:ext>
            </p:extLst>
          </p:nvPr>
        </p:nvGraphicFramePr>
        <p:xfrm>
          <a:off x="899592" y="836712"/>
          <a:ext cx="691276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-1" y="5229200"/>
            <a:ext cx="8532441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fr-FR" sz="2400" b="0" dirty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Comme l’an passé et durant toute la durée de la précédente convention, la proportion des bénéficiaires célibataires est majoritaire (62%). </a:t>
            </a:r>
            <a:r>
              <a:rPr lang="fr-FR" sz="2400" b="0" dirty="0" smtClean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 </a:t>
            </a:r>
            <a:endParaRPr lang="fr-FR" sz="2400" b="0" dirty="0">
              <a:solidFill>
                <a:schemeClr val="tx1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F8C74DEA-8562-4ABC-A85A-024F92E286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7896255"/>
              </p:ext>
            </p:extLst>
          </p:nvPr>
        </p:nvGraphicFramePr>
        <p:xfrm>
          <a:off x="471269" y="692696"/>
          <a:ext cx="806117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8655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14810" y="188640"/>
            <a:ext cx="8229600" cy="432048"/>
          </a:xfrm>
          <a:solidFill>
            <a:schemeClr val="accent1">
              <a:lumMod val="75000"/>
            </a:schemeClr>
          </a:solidFill>
          <a:ln w="3175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Les prestations gérées par l’ATH en </a:t>
            </a:r>
            <a:r>
              <a:rPr lang="fr-FR" altLang="fr-F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2022</a:t>
            </a:r>
            <a:endParaRPr lang="fr-FR" altLang="fr-FR" sz="2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31403B86-40D8-4F09-B457-455A595464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771212"/>
              </p:ext>
            </p:extLst>
          </p:nvPr>
        </p:nvGraphicFramePr>
        <p:xfrm>
          <a:off x="467544" y="764704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-102728" y="5290667"/>
            <a:ext cx="8784976" cy="1490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just">
              <a:spcBef>
                <a:spcPts val="370"/>
              </a:spcBef>
              <a:spcAft>
                <a:spcPts val="0"/>
              </a:spcAft>
            </a:pPr>
            <a:r>
              <a:rPr lang="fr-FR" sz="1800" b="0" dirty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Sur l’année 2022, pour 74% des bénéficiaires, les prestations sociales gérées par l’ATH </a:t>
            </a:r>
            <a:r>
              <a:rPr lang="fr-FR" sz="1800" b="0" dirty="0" smtClean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étaient leurs </a:t>
            </a:r>
            <a:r>
              <a:rPr lang="fr-FR" sz="1800" b="0" dirty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seuls revenus (68% en 2021).</a:t>
            </a:r>
          </a:p>
          <a:p>
            <a:pPr marL="450215" marR="237490" algn="just">
              <a:spcBef>
                <a:spcPts val="115"/>
              </a:spcBef>
              <a:spcAft>
                <a:spcPts val="0"/>
              </a:spcAft>
            </a:pPr>
            <a:r>
              <a:rPr lang="fr-FR" sz="1800" b="0" dirty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Comme en 2021, le RSA est la prestation sociale principale pour laquelle l’ATH a une autorisation de gestion, avant les prestations sociales liées à une situation de handicap et les prestations familiales.</a:t>
            </a:r>
            <a:endParaRPr lang="fr-FR" sz="1800" b="0" dirty="0">
              <a:solidFill>
                <a:schemeClr val="tx1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98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21603" y="116632"/>
            <a:ext cx="8229600" cy="504056"/>
          </a:xfrm>
          <a:solidFill>
            <a:schemeClr val="accent1">
              <a:lumMod val="75000"/>
            </a:schemeClr>
          </a:solidFill>
          <a:ln w="3175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Les prestations gérées par </a:t>
            </a:r>
            <a:r>
              <a:rPr lang="fr-FR" altLang="fr-F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 bénéficiaire </a:t>
            </a:r>
            <a:r>
              <a:rPr lang="fr-FR" altLang="fr-FR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en </a:t>
            </a:r>
            <a:r>
              <a:rPr lang="fr-FR" altLang="fr-F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2022</a:t>
            </a:r>
            <a:endParaRPr lang="fr-FR" altLang="fr-FR" sz="2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8807234"/>
              </p:ext>
            </p:extLst>
          </p:nvPr>
        </p:nvGraphicFramePr>
        <p:xfrm>
          <a:off x="503955" y="764704"/>
          <a:ext cx="806489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349595" y="5072157"/>
            <a:ext cx="83736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b="0" dirty="0">
                <a:solidFill>
                  <a:schemeClr val="tx1"/>
                </a:solidFill>
                <a:latin typeface="Arial Narrow" panose="020B0606020202030204" pitchFamily="34" charset="0"/>
              </a:rPr>
              <a:t>En 2022, 26% des bénéficiaires d’une MASP dite « Renforcée » percevaient des revenus en dehors du mandat de gestion de l’ATH (contre 32% en 2021)</a:t>
            </a:r>
          </a:p>
          <a:p>
            <a:pPr algn="just"/>
            <a:r>
              <a:rPr lang="fr-FR" sz="2000" b="0" dirty="0">
                <a:solidFill>
                  <a:schemeClr val="tx1"/>
                </a:solidFill>
                <a:latin typeface="Arial Narrow" panose="020B0606020202030204" pitchFamily="34" charset="0"/>
              </a:rPr>
              <a:t>Les revenus gérés directement par les bénéficiaires, autres que les prestations exceptionnelles (prime de Noël/prime de naissance), sont principalement des revenus liés à une situation </a:t>
            </a:r>
            <a:r>
              <a:rPr lang="fr-FR" sz="2000" b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d’emploi.</a:t>
            </a:r>
            <a:endParaRPr lang="fr-FR" sz="2000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13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3842"/>
            <a:ext cx="8229600" cy="432049"/>
          </a:xfrm>
          <a:solidFill>
            <a:schemeClr val="accent1">
              <a:lumMod val="75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Récapitulatif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2108" y="468360"/>
            <a:ext cx="8820472" cy="604867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r>
              <a:rPr lang="fr-FR" sz="2000" dirty="0">
                <a:latin typeface="Arial Narrow" panose="020B0606020202030204" pitchFamily="34" charset="0"/>
              </a:rPr>
              <a:t>En 2022, l’activité a été de 17 contrats MASP en moyenne par mois contre 19.60 en 2021. </a:t>
            </a:r>
            <a:endParaRPr lang="fr-FR" sz="20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 Narrow" panose="020B0606020202030204" pitchFamily="34" charset="0"/>
              </a:rPr>
              <a:t>L’ATH </a:t>
            </a:r>
            <a:r>
              <a:rPr lang="fr-FR" sz="2000" dirty="0">
                <a:latin typeface="Arial Narrow" panose="020B0606020202030204" pitchFamily="34" charset="0"/>
              </a:rPr>
              <a:t>a exercé un contrat MASP « Renforcée » auprès de </a:t>
            </a:r>
            <a:r>
              <a:rPr lang="fr-FR" sz="2000" dirty="0" smtClean="0">
                <a:latin typeface="Arial Narrow" panose="020B0606020202030204" pitchFamily="34" charset="0"/>
              </a:rPr>
              <a:t>34 </a:t>
            </a:r>
            <a:r>
              <a:rPr lang="fr-FR" sz="2000" dirty="0">
                <a:latin typeface="Arial Narrow" panose="020B0606020202030204" pitchFamily="34" charset="0"/>
              </a:rPr>
              <a:t>bénéficiaires, contre 37 en 2021.</a:t>
            </a:r>
          </a:p>
          <a:p>
            <a:pPr marL="0" indent="0">
              <a:buNone/>
            </a:pPr>
            <a:r>
              <a:rPr lang="fr-FR" sz="2000" dirty="0" smtClean="0">
                <a:latin typeface="Arial Narrow" panose="020B0606020202030204" pitchFamily="34" charset="0"/>
              </a:rPr>
              <a:t>Comme </a:t>
            </a:r>
            <a:r>
              <a:rPr lang="fr-FR" sz="2000" dirty="0">
                <a:latin typeface="Arial Narrow" panose="020B0606020202030204" pitchFamily="34" charset="0"/>
              </a:rPr>
              <a:t>en 2021, l’année 2022 a été marquée par un flux important (17 entrées / 18 sorties).</a:t>
            </a:r>
            <a:r>
              <a:rPr lang="fr-FR" sz="2000" b="1" dirty="0">
                <a:latin typeface="Arial Narrow" panose="020B0606020202030204" pitchFamily="34" charset="0"/>
              </a:rPr>
              <a:t> </a:t>
            </a:r>
            <a:endParaRPr lang="fr-FR" sz="20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fr-FR" sz="1000" dirty="0">
                <a:latin typeface="Arial Narrow" panose="020B0606020202030204" pitchFamily="34" charset="0"/>
              </a:rPr>
              <a:t> </a:t>
            </a:r>
            <a:endParaRPr lang="fr-FR" sz="10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 Narrow" panose="020B0606020202030204" pitchFamily="34" charset="0"/>
              </a:rPr>
              <a:t>Les </a:t>
            </a:r>
            <a:r>
              <a:rPr lang="fr-FR" sz="2000" dirty="0">
                <a:latin typeface="Arial Narrow" panose="020B0606020202030204" pitchFamily="34" charset="0"/>
              </a:rPr>
              <a:t>nouveaux contrats ont été majoritairement sur requête de travailleurs sociaux du Conseil Départemental de la Sarthe.</a:t>
            </a:r>
          </a:p>
          <a:p>
            <a:pPr marL="0" indent="0">
              <a:buNone/>
            </a:pPr>
            <a:r>
              <a:rPr lang="fr-FR" sz="1000" dirty="0">
                <a:latin typeface="Arial Narrow" panose="020B0606020202030204" pitchFamily="34" charset="0"/>
              </a:rPr>
              <a:t> </a:t>
            </a:r>
          </a:p>
          <a:p>
            <a:pPr marL="0" indent="0">
              <a:buNone/>
            </a:pPr>
            <a:r>
              <a:rPr lang="fr-FR" sz="2000" dirty="0">
                <a:latin typeface="Arial Narrow" panose="020B0606020202030204" pitchFamily="34" charset="0"/>
              </a:rPr>
              <a:t>Les objectifs des contrats ont été principalement liés à :</a:t>
            </a:r>
          </a:p>
          <a:p>
            <a:pPr marL="400050" lvl="1" indent="0">
              <a:buNone/>
            </a:pPr>
            <a:r>
              <a:rPr lang="fr-FR" sz="2000" dirty="0">
                <a:latin typeface="Arial Narrow" panose="020B0606020202030204" pitchFamily="34" charset="0"/>
              </a:rPr>
              <a:t>- L’action éducative budgétaire,</a:t>
            </a:r>
          </a:p>
          <a:p>
            <a:pPr marL="400050" lvl="1" indent="0">
              <a:buNone/>
            </a:pPr>
            <a:r>
              <a:rPr lang="fr-FR" sz="2000" dirty="0">
                <a:latin typeface="Arial Narrow" panose="020B0606020202030204" pitchFamily="34" charset="0"/>
              </a:rPr>
              <a:t>- L’évaluation des capacités de gestion autonome,</a:t>
            </a:r>
          </a:p>
          <a:p>
            <a:pPr marL="400050" lvl="1" indent="0">
              <a:buNone/>
            </a:pPr>
            <a:r>
              <a:rPr lang="fr-FR" sz="2000" dirty="0">
                <a:latin typeface="Arial Narrow" panose="020B0606020202030204" pitchFamily="34" charset="0"/>
              </a:rPr>
              <a:t>- L’accompagnement à l’ouverture/maintien des droits administratifs.</a:t>
            </a:r>
          </a:p>
          <a:p>
            <a:pPr marL="0" indent="0">
              <a:buNone/>
            </a:pPr>
            <a:r>
              <a:rPr lang="fr-FR" sz="1000" dirty="0">
                <a:latin typeface="Arial Narrow" panose="020B0606020202030204" pitchFamily="34" charset="0"/>
              </a:rPr>
              <a:t> </a:t>
            </a:r>
          </a:p>
          <a:p>
            <a:pPr marL="0" indent="0">
              <a:buNone/>
            </a:pPr>
            <a:r>
              <a:rPr lang="fr-FR" sz="2000" dirty="0">
                <a:latin typeface="Arial Narrow" panose="020B0606020202030204" pitchFamily="34" charset="0"/>
              </a:rPr>
              <a:t>Les fins de contrats en 2022 ont été motivées, pour 39%, par la non adhésion du bénéficiaire.</a:t>
            </a:r>
          </a:p>
          <a:p>
            <a:pPr marL="0" indent="0">
              <a:buNone/>
            </a:pPr>
            <a:r>
              <a:rPr lang="fr-FR" sz="1000" dirty="0">
                <a:latin typeface="Arial Narrow" panose="020B0606020202030204" pitchFamily="34" charset="0"/>
              </a:rPr>
              <a:t> </a:t>
            </a:r>
          </a:p>
          <a:p>
            <a:pPr marL="0" indent="0">
              <a:buNone/>
            </a:pPr>
            <a:r>
              <a:rPr lang="fr-FR" sz="2000" dirty="0">
                <a:latin typeface="Arial Narrow" panose="020B0606020202030204" pitchFamily="34" charset="0"/>
              </a:rPr>
              <a:t>Le dispositif MASP « renforcée » mis en œuvre par l’ATH a permis d’accompagner des bénéficiaires vers l’autonomie pour 39% (contre 25% en 2021) ou de les orienter vers le dispositif de protection des majeurs pour 16% (contre 30% en 2021).</a:t>
            </a:r>
          </a:p>
          <a:p>
            <a:pPr marL="0" indent="0">
              <a:buNone/>
            </a:pPr>
            <a:endParaRPr lang="fr-FR" sz="1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66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400600"/>
          </a:xfr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Rapport Financier</a:t>
            </a:r>
          </a:p>
          <a:p>
            <a:pPr marL="0" indent="0" algn="ctr"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présenté par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le Trésorier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Monsieur Alain  GINGOLD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18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400600"/>
          </a:xfr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Rapport du Commissaire aux comptes</a:t>
            </a:r>
          </a:p>
          <a:p>
            <a:pPr marL="0" indent="0" algn="ctr"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présenté par</a:t>
            </a:r>
          </a:p>
          <a:p>
            <a:pPr marL="0" indent="0" algn="ctr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Madame Sylvie LESTIC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16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erci Pour Votre Atten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08720"/>
            <a:ext cx="7056784" cy="529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5924566" y="8195468"/>
            <a:ext cx="3929692" cy="4068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096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17663</TotalTime>
  <Words>2945</Words>
  <Application>Microsoft Office PowerPoint</Application>
  <PresentationFormat>Affichage à l'écran (4:3)</PresentationFormat>
  <Paragraphs>709</Paragraphs>
  <Slides>49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49</vt:i4>
      </vt:variant>
    </vt:vector>
  </HeadingPairs>
  <TitlesOfParts>
    <vt:vector size="60" baseType="lpstr">
      <vt:lpstr>Arial</vt:lpstr>
      <vt:lpstr>Arial Black</vt:lpstr>
      <vt:lpstr>Arial Narrow</vt:lpstr>
      <vt:lpstr>Calibri</vt:lpstr>
      <vt:lpstr>Cambria</vt:lpstr>
      <vt:lpstr>Comic Sans MS</vt:lpstr>
      <vt:lpstr>Times New Roman</vt:lpstr>
      <vt:lpstr>Wingdings</vt:lpstr>
      <vt:lpstr>Wingdings 2</vt:lpstr>
      <vt:lpstr>Thème Office</vt:lpstr>
      <vt:lpstr>1_Thème Office</vt:lpstr>
      <vt:lpstr>Présentation PowerPoint</vt:lpstr>
      <vt:lpstr>ORDRE DU JOUR</vt:lpstr>
      <vt:lpstr>Présentation PowerPoint</vt:lpstr>
      <vt:lpstr>Présentation PowerPoint</vt:lpstr>
      <vt:lpstr>La gouvernance Associative</vt:lpstr>
      <vt:lpstr>Les Administrateurs</vt:lpstr>
      <vt:lpstr>Les Administrateurs</vt:lpstr>
      <vt:lpstr>L’Equipe salariés : les ETP par fonction</vt:lpstr>
      <vt:lpstr>Mouvements du personnel en 2022</vt:lpstr>
      <vt:lpstr>(Suite ) Mouvements du personnel en 2022</vt:lpstr>
      <vt:lpstr>Faits marquants 2022</vt:lpstr>
      <vt:lpstr>Présentation PowerPoint</vt:lpstr>
      <vt:lpstr>Présentation PowerPoint</vt:lpstr>
      <vt:lpstr>Evolution du flux entre 2018 et  2022</vt:lpstr>
      <vt:lpstr>Evolution par type de mesures entre 2018 et 2022</vt:lpstr>
      <vt:lpstr>Répartition des mesures par tribunaux de 2018 à 2022</vt:lpstr>
      <vt:lpstr>Présentation PowerPoint</vt:lpstr>
      <vt:lpstr>Les mesures au 31/12/2022</vt:lpstr>
      <vt:lpstr>Les origines des entrées en 2022</vt:lpstr>
      <vt:lpstr>Les origines des sorties en 2022</vt:lpstr>
      <vt:lpstr>Répartition sur le territoire en 2022</vt:lpstr>
      <vt:lpstr>Schéma des secteurs (au 3/01/2023)</vt:lpstr>
      <vt:lpstr>Répartition en % selon le mode d’hébergement 2018 et 2022</vt:lpstr>
      <vt:lpstr>Répartition en % selon la situation familiale de 2018 à 2022</vt:lpstr>
      <vt:lpstr>Répartition en % par tranches d’âges en 2018 et 2022</vt:lpstr>
      <vt:lpstr>Répartition en % Hommes/Femmes de 2018 à 2022</vt:lpstr>
      <vt:lpstr>Présentation PowerPoint</vt:lpstr>
      <vt:lpstr>Actes de disposition en 2022</vt:lpstr>
      <vt:lpstr>Procédures civiles en 2022</vt:lpstr>
      <vt:lpstr>  </vt:lpstr>
      <vt:lpstr>Présentation PowerPoint</vt:lpstr>
      <vt:lpstr>Cadre Juridique</vt:lpstr>
      <vt:lpstr>Objectif d’une MASP</vt:lpstr>
      <vt:lpstr>Evolution mensuelle des  mesures</vt:lpstr>
      <vt:lpstr>Répartition géographique des  mesures en 2022</vt:lpstr>
      <vt:lpstr>Flux des MASP Renforcées en 2022</vt:lpstr>
      <vt:lpstr>Ouvertures des MASP en 2022</vt:lpstr>
      <vt:lpstr>Clôtures des MASP en 2022</vt:lpstr>
      <vt:lpstr>Ancienneté des MASP en cours et durée des contrats en 2022</vt:lpstr>
      <vt:lpstr>Présentation PowerPoint</vt:lpstr>
      <vt:lpstr>Répartition par tranches d’âges en 2022 </vt:lpstr>
      <vt:lpstr>Répartition par sexe en 2022</vt:lpstr>
      <vt:lpstr>Répartition situations de familles 2022</vt:lpstr>
      <vt:lpstr>Les prestations gérées par l’ATH en 2022</vt:lpstr>
      <vt:lpstr>Les prestations gérées par le bénéficiaire en 2022</vt:lpstr>
      <vt:lpstr>Récapitulatif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Emmanuelle</dc:creator>
  <cp:lastModifiedBy>Isabelle DORDOIGNE</cp:lastModifiedBy>
  <cp:revision>1101</cp:revision>
  <cp:lastPrinted>2023-06-02T13:40:48Z</cp:lastPrinted>
  <dcterms:created xsi:type="dcterms:W3CDTF">2007-01-09T19:46:58Z</dcterms:created>
  <dcterms:modified xsi:type="dcterms:W3CDTF">2023-09-25T12:33:23Z</dcterms:modified>
</cp:coreProperties>
</file>